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tags/tag51.xml" ContentType="application/vnd.openxmlformats-officedocument.presentationml.tags+xml"/>
  <Override PartName="/ppt/notesSlides/notesSlide25.xml" ContentType="application/vnd.openxmlformats-officedocument.presentationml.notesSlide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notesSlides/notesSlide27.xml" ContentType="application/vnd.openxmlformats-officedocument.presentationml.notesSlide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tags/tag55.xml" ContentType="application/vnd.openxmlformats-officedocument.presentationml.tags+xml"/>
  <Override PartName="/ppt/notesSlides/notesSlide29.xml" ContentType="application/vnd.openxmlformats-officedocument.presentationml.notesSlide+xml"/>
  <Override PartName="/ppt/tags/tag56.xml" ContentType="application/vnd.openxmlformats-officedocument.presentationml.tags+xml"/>
  <Override PartName="/ppt/notesSlides/notesSlide30.xml" ContentType="application/vnd.openxmlformats-officedocument.presentationml.notesSlide+xml"/>
  <Override PartName="/ppt/tags/tag57.xml" ContentType="application/vnd.openxmlformats-officedocument.presentationml.tags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  <p:sldMasterId id="2147483697" r:id="rId4"/>
  </p:sldMasterIdLst>
  <p:notesMasterIdLst>
    <p:notesMasterId r:id="rId36"/>
  </p:notesMasterIdLst>
  <p:handoutMasterIdLst>
    <p:handoutMasterId r:id="rId37"/>
  </p:handoutMasterIdLst>
  <p:sldIdLst>
    <p:sldId id="287" r:id="rId5"/>
    <p:sldId id="327" r:id="rId6"/>
    <p:sldId id="387" r:id="rId7"/>
    <p:sldId id="329" r:id="rId8"/>
    <p:sldId id="328" r:id="rId9"/>
    <p:sldId id="330" r:id="rId10"/>
    <p:sldId id="331" r:id="rId11"/>
    <p:sldId id="332" r:id="rId12"/>
    <p:sldId id="334" r:id="rId13"/>
    <p:sldId id="333" r:id="rId14"/>
    <p:sldId id="335" r:id="rId15"/>
    <p:sldId id="336" r:id="rId16"/>
    <p:sldId id="337" r:id="rId17"/>
    <p:sldId id="339" r:id="rId18"/>
    <p:sldId id="338" r:id="rId19"/>
    <p:sldId id="341" r:id="rId20"/>
    <p:sldId id="342" r:id="rId21"/>
    <p:sldId id="343" r:id="rId22"/>
    <p:sldId id="349" r:id="rId23"/>
    <p:sldId id="350" r:id="rId24"/>
    <p:sldId id="351" r:id="rId25"/>
    <p:sldId id="352" r:id="rId26"/>
    <p:sldId id="353" r:id="rId27"/>
    <p:sldId id="344" r:id="rId28"/>
    <p:sldId id="340" r:id="rId29"/>
    <p:sldId id="345" r:id="rId30"/>
    <p:sldId id="347" r:id="rId31"/>
    <p:sldId id="348" r:id="rId32"/>
    <p:sldId id="354" r:id="rId33"/>
    <p:sldId id="356" r:id="rId34"/>
    <p:sldId id="355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Ha" initials="TH" lastIdx="37" clrIdx="0">
    <p:extLst>
      <p:ext uri="{19B8F6BF-5375-455C-9EA6-DF929625EA0E}">
        <p15:presenceInfo xmlns:p15="http://schemas.microsoft.com/office/powerpoint/2012/main" userId="S-1-5-21-889838981-920820592-1903951286-739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CC"/>
    <a:srgbClr val="CA9614"/>
    <a:srgbClr val="8BF12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34" autoAdjust="0"/>
  </p:normalViewPr>
  <p:slideViewPr>
    <p:cSldViewPr snapToGrid="0">
      <p:cViewPr varScale="1">
        <p:scale>
          <a:sx n="91" d="100"/>
          <a:sy n="91" d="100"/>
        </p:scale>
        <p:origin x="13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4F0970-6E01-4939-B937-3F9E59D80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ViVa_MultimediaStoryboard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EE83-D044-4BB9-B5E4-1C6EB6BAB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Wednesday, 13 December, 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45174-EA65-4461-9732-A007D99591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Scenario_StockoutSituation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95A-CD97-4939-9507-46A6A0231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6FA5F-E538-4CF9-B57C-8BE1F17A8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337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ViVa_MultimediaStoryboard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Wednesday, 13 December, 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Scenario_StockoutSituation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7207-307C-401B-AAA8-854118A3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6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E37B9-6086-4DF1-BC0B-097D46522BB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2872E-4FBF-44C4-B646-51981F3387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593E207-98BD-4912-B9B2-E6FC1245E75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029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775B-5450-4697-86C2-E514221ADFC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25353-6E20-4BDE-9DC4-C0126657C9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1EE14C4-02A9-48B1-A907-DD50AD56BAF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50504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A1931-8A85-4908-86D3-CCDF7F0C6D9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89483-6481-456E-B780-0E64911297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2F4D525-B286-4A57-81D8-EDBDB670CDC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92222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53387-DCEE-44E4-B563-0C23C0DE34E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80252-D4F4-4AF1-832F-E5E59B7E32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EA787B4-AAF3-4031-AD15-8AB11667B3A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43725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39A7E-76DB-477D-B16D-975B4C27D3D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8FAAC-B463-4468-B927-5DF1CC274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2F6AD21-9C28-4F59-BDFC-567C7FCD91C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168939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22540-B36B-4A33-AEE5-F8F1F634C98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116FB-358E-4A22-8B9E-02957D20C8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B52B56B-DEF1-4783-891D-5E28D79B154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579851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9BDEF-3FD3-4BD0-9510-8DE8E464E49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9ECEE-3F1C-400C-9996-7EF34B2AC3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BFE3D9A-4FB0-40C6-9662-902D40F775E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527061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F7BD9-7088-4160-8EEA-0F4BF3EB8E2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E8BBC-8806-4D28-BF24-B5B4E388E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67D0784-8611-4038-8373-8CAA30BDF44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950838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C46EB-734C-43D9-AAED-6BB078433F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0BF7B-FE01-4AD9-9A79-C6A0A55E24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CA629CA-94E0-4BC4-980E-879D12EBAC4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83358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37CD1-C3D7-4EF6-8C4D-94FBBD3AEEB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04205-EFE1-474C-84F8-9B635480E7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BC9EDE5-6A5E-45B0-9A11-FB303D8EC6C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95796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6A642-FCA6-4BA4-9F46-5B64B58F92A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A8E89-BCAA-4FAB-A44B-74C2A78D92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687D4AF-2F4A-445B-812A-08EEDEA701C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55601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B557E-631D-4916-B8B1-E43728634FA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2F203-D57D-4786-B82B-E493BB61B6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C46ED18-1A21-4136-BCCC-BF2FD18AD1E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69324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348D2-6667-4A2B-BA96-56A21ED1776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63631-BAB2-454E-94B7-775461C2E1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522A625-B3B5-4263-9FFC-DF12C3B2B19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528208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1ECFB-D00E-433C-97C7-525E59D1CA7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CCE3B-D684-4A1A-A5E6-C87A9D2FD9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F7D62BA-C8DD-49E9-ADA3-08F63542654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35616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DFE51-FE4A-4982-9BE8-879105DE2AA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BB1CF-8999-4BD5-A7C5-FF9C640A2D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A30BA22-D2FC-4BA8-AB7B-F7DA5757A89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772356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06F3E-825C-4700-90DC-CF9C55167A8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781B8-AB13-45EB-9545-8125565CB8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5ADBA07-186A-4C06-A704-F3B9B1D69224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160826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7E84B-BF71-4858-87B5-79EA3BCA288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1573B-D0EE-4B99-8F8A-57C265834D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36985B5-425A-4353-9159-6CC0536DD1F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128674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89A53-69C4-4152-969D-6A209F3E838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1F17-375A-4591-A1D8-4798E17D77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FC656D1-555E-4529-9767-D3C436E9C10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67129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40432-32B2-446A-ACAC-52FCB841BA0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DC5C3-6FE5-4A5E-A496-18909E9BE5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360B287-5288-49D1-B013-02210ACBCDE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661164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3EC90-18B0-4AB8-84B4-7594E8FF91B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186BB-F391-4A4A-A76B-F3B3CBF6A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E70B653-877C-497B-95C5-42B3ABF9E37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69966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9A1A7-47B7-4E00-82C6-37340DF9F5B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B7D7E-9371-40D4-A254-8C2886925A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2E10627-CF85-46F4-A949-33501E7F032D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4106394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CF5F4-2AA7-4670-9A99-B476F085772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66F34-F254-4E62-BFF0-8B44BC712C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0E16FF9-D141-4E72-883E-958862E1D49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76570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F979-E4D2-4308-83E8-98C7ADF6D04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21EEE-9320-4CE9-8EE8-9CA34D5D49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D3DCADD-AEF0-4F7A-9585-7480ADA0462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635754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8F3A-EF10-431D-8AA6-FFD87205628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17777-D5FD-4E6E-BAF9-35EA24EC67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3614A6A-4665-492C-A6C4-0565E368B41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860373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B6952-70A9-47B0-8F43-5CD46E795A6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9282C-1AE4-4E30-8F08-D5338DC18C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BAE70D2-541C-4E47-AE9E-74E84A73692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79273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4BD55-CCAF-4684-8D95-68ABB440D6F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4242-B8AD-4FD5-8F90-964E159FF2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9DB97B7-310C-459F-AD63-B927217C5ED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40839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9111A-28B4-430B-8568-1905656A885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796FD-D866-413D-9FB9-10C5B359DD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77E307E-D7E5-4A40-AD09-C4219BFCC9A1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124262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948DF-AC06-4AB2-8E33-E86A694519D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7F98F-8416-4933-8157-F3F2EA989E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8598658-3D32-4B0C-A3AD-CB4BF7E22EC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94208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750D7-1453-4200-A09E-B5EA7CB1918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C8605-D0D8-4662-9E56-D87A73F589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7888E58-98AB-40D5-8BA3-2B601DB6557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77973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CBEBF-A2A7-4DAC-B1D3-CAEE7D1D1F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6DABA-E62D-44F2-9E5C-9B6422798A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7EE2C4A-EC9E-4CE3-9EC2-78B7B64D107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339471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8C75D-D921-4B81-820E-3C1D18D926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Wednesday, 13 December,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F109-DFC7-40F2-ACDB-024BDE429D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Scenario_StockoutSituation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842DBDF-0868-4351-930D-ABB2892B72B4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ViVa_MultimediaStoryboard</a:t>
            </a:r>
          </a:p>
        </p:txBody>
      </p:sp>
    </p:spTree>
    <p:extLst>
      <p:ext uri="{BB962C8B-B14F-4D97-AF65-F5344CB8AC3E}">
        <p14:creationId xmlns:p14="http://schemas.microsoft.com/office/powerpoint/2010/main" val="210436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6" y="1816101"/>
            <a:ext cx="10412618" cy="466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lIns="134149" anchor="ctr">
            <a:noAutofit/>
          </a:bodyPr>
          <a:lstStyle>
            <a:lvl1pPr marL="0" indent="0">
              <a:buFontTx/>
              <a:buNone/>
              <a:defRPr sz="2099" kern="10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9463" indent="0">
              <a:buFontTx/>
              <a:buNone/>
              <a:defRPr/>
            </a:lvl2pPr>
            <a:lvl3pPr marL="1218925" indent="0">
              <a:buFontTx/>
              <a:buNone/>
              <a:defRPr/>
            </a:lvl3pPr>
            <a:lvl4pPr marL="1828388" indent="0">
              <a:buFontTx/>
              <a:buNone/>
              <a:defRPr/>
            </a:lvl4pPr>
            <a:lvl5pPr marL="2437851" indent="0">
              <a:buFontTx/>
              <a:buNone/>
              <a:defRPr/>
            </a:lvl5pPr>
          </a:lstStyle>
          <a:p>
            <a:pPr lvl="0"/>
            <a:r>
              <a:rPr lang="en-JM" dirty="0"/>
              <a:t>Click to add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1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6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0835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1636" y="447919"/>
            <a:ext cx="10411884" cy="3492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99" kern="10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609463" indent="0">
              <a:buFontTx/>
              <a:buNone/>
              <a:defRPr/>
            </a:lvl2pPr>
            <a:lvl3pPr marL="1218925" indent="0">
              <a:buFontTx/>
              <a:buNone/>
              <a:defRPr/>
            </a:lvl3pPr>
            <a:lvl4pPr marL="1828388" indent="0">
              <a:buFontTx/>
              <a:buNone/>
              <a:defRPr/>
            </a:lvl4pPr>
            <a:lvl5pPr marL="24378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>
            <a:lvl1pPr algn="ctr">
              <a:defRPr/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6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5" y="1751013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98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2109759"/>
            <a:ext cx="10412617" cy="400111"/>
          </a:xfrm>
          <a:noFill/>
        </p:spPr>
        <p:txBody>
          <a:bodyPr wrap="square" rtlCol="0">
            <a:noAutofit/>
          </a:bodyPr>
          <a:lstStyle>
            <a:lvl1pPr algn="ctr">
              <a:defRPr lang="en-US" sz="2400" cap="none" baseline="0" dirty="0">
                <a:solidFill>
                  <a:srgbClr val="F2F2F2">
                    <a:lumMod val="25000"/>
                  </a:srgbClr>
                </a:solidFill>
                <a:latin typeface="+mj-lt"/>
              </a:defRPr>
            </a:lvl1pPr>
          </a:lstStyle>
          <a:p>
            <a:pPr marL="0" lvl="0" algn="ctr">
              <a:lnSpc>
                <a:spcPct val="12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9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2634350"/>
            <a:ext cx="10412617" cy="646331"/>
          </a:xfrm>
        </p:spPr>
        <p:txBody>
          <a:bodyPr vert="horz" lIns="121780" tIns="60890" rIns="121780" bIns="60890" rtlCol="0" anchor="ctr">
            <a:noAutofit/>
          </a:bodyPr>
          <a:lstStyle>
            <a:lvl1pPr algn="ctr">
              <a:defRPr lang="en-US" sz="3205" spc="-146" dirty="0">
                <a:latin typeface="+mj-lt"/>
              </a:defRPr>
            </a:lvl1pPr>
          </a:lstStyle>
          <a:p>
            <a:pPr marL="0" lvl="0" algn="ctr">
              <a:spcBef>
                <a:spcPts val="3201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81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59547" y="282772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283434" y="2818847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07321" y="283660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31210" y="2836608"/>
            <a:ext cx="1679995" cy="1679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60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4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4" y="176213"/>
            <a:ext cx="10412617" cy="1143000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7976" y="2359586"/>
            <a:ext cx="5406481" cy="30162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81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7" y="1525706"/>
            <a:ext cx="12185944" cy="28089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6963" y="173736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67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7" y="2"/>
            <a:ext cx="12185944" cy="2900363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0836" y="2791212"/>
            <a:ext cx="10412617" cy="1143000"/>
          </a:xfrm>
        </p:spPr>
        <p:txBody>
          <a:bodyPr>
            <a:noAutofit/>
          </a:bodyPr>
          <a:lstStyle>
            <a:lvl1pPr algn="ctr">
              <a:defRPr sz="4508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3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465576"/>
            <a:ext cx="4948440" cy="1143000"/>
          </a:xfrm>
        </p:spPr>
        <p:txBody>
          <a:bodyPr vert="horz" lIns="121954" tIns="60977" rIns="121954" bIns="60977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1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31728" y="334806"/>
            <a:ext cx="5676900" cy="60936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63" y="173736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630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9694" y="176213"/>
            <a:ext cx="10412617" cy="1143000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25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1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" y="2203704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35" y="2148840"/>
            <a:ext cx="10412618" cy="1143000"/>
          </a:xfrm>
        </p:spPr>
        <p:txBody>
          <a:bodyPr vert="horz" lIns="121954" tIns="60977" rIns="121954" bIns="60977" rtlCol="0" anchor="ctr">
            <a:normAutofit/>
          </a:bodyPr>
          <a:lstStyle>
            <a:lvl1pPr>
              <a:defRPr lang="en-US" dirty="0">
                <a:solidFill>
                  <a:schemeClr val="accent3"/>
                </a:solidFill>
                <a:ea typeface="Titillium Web"/>
                <a:cs typeface="Titillium WebLight"/>
              </a:defRPr>
            </a:lvl1pPr>
          </a:lstStyle>
          <a:p>
            <a:pPr marL="0" lvl="0">
              <a:spcBef>
                <a:spcPts val="3199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3552827"/>
            <a:ext cx="12192001" cy="3044825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1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973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081054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46135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211217" y="1982664"/>
            <a:ext cx="2974848" cy="1270491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5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700" y="2063751"/>
            <a:ext cx="4445000" cy="4083832"/>
          </a:xfr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12" y="484633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699" y="1726239"/>
            <a:ext cx="3906694" cy="2159548"/>
          </a:xfrm>
        </p:spPr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33358" y="-5061"/>
            <a:ext cx="4458642" cy="6863061"/>
          </a:xfrm>
        </p:spPr>
        <p:txBody>
          <a:bodyPr>
            <a:normAutofit/>
          </a:bodyPr>
          <a:lstStyle>
            <a:lvl1pPr>
              <a:defRPr sz="15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949497" y="2675371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647132" y="2675371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44767" y="2728204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9042403" y="2718044"/>
            <a:ext cx="1775996" cy="1775999"/>
          </a:xfrm>
          <a:prstGeom prst="ellipse">
            <a:avLst/>
          </a:prstGeom>
          <a:solidFill>
            <a:schemeClr val="accent4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rgbClr val="17252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0836" y="447650"/>
            <a:ext cx="10412618" cy="1143000"/>
          </a:xfrm>
        </p:spPr>
        <p:txBody>
          <a:bodyPr>
            <a:normAutofit/>
          </a:bodyPr>
          <a:lstStyle>
            <a:lvl1pPr>
              <a:defRPr sz="36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2483" y="447919"/>
            <a:ext cx="10411884" cy="349251"/>
          </a:xfrm>
        </p:spPr>
        <p:txBody>
          <a:bodyPr vert="horz" lIns="134149" tIns="60977" rIns="121954" bIns="60977" rtlCol="0" anchor="ctr">
            <a:noAutofit/>
          </a:bodyPr>
          <a:lstStyle>
            <a:lvl1pPr>
              <a:defRPr lang="en-JM" sz="2099" kern="100" spc="0" baseline="0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JM" dirty="0"/>
              <a:t>Click to add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2" y="503539"/>
            <a:ext cx="611681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solidFill>
                <a:schemeClr val="bg1"/>
              </a:solidFill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5"/>
          </p:nvPr>
        </p:nvSpPr>
        <p:spPr>
          <a:xfrm>
            <a:off x="312" y="487606"/>
            <a:ext cx="611681" cy="365125"/>
          </a:xfrm>
        </p:spPr>
        <p:txBody>
          <a:bodyPr/>
          <a:lstStyle/>
          <a:p>
            <a:fld id="{2760AF0F-E753-4DD9-B8E5-577C039A067C}" type="slidenum">
              <a:rPr lang="en-JM" smtClean="0"/>
              <a:t>‹#›</a:t>
            </a:fld>
            <a:endParaRPr lang="en-J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customXml" Target="../../customXml/item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politic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835" y="445692"/>
            <a:ext cx="10412618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836" y="1819656"/>
            <a:ext cx="10412618" cy="4672584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" y="484633"/>
            <a:ext cx="61168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2099">
                <a:solidFill>
                  <a:schemeClr val="bg1"/>
                </a:solidFill>
                <a:latin typeface="+mj-lt"/>
              </a:defRPr>
            </a:lvl1pPr>
          </a:lstStyle>
          <a:p>
            <a:fld id="{2760AF0F-E753-4DD9-B8E5-577C039A067C}" type="slidenum">
              <a:rPr lang="en-JM" smtClean="0"/>
              <a:pPr/>
              <a:t>‹#›</a:t>
            </a:fld>
            <a:endParaRPr lang="en-JM" dirty="0"/>
          </a:p>
        </p:txBody>
      </p:sp>
    </p:spTree>
    <p:custDataLst>
      <p:custData r:id="rId14"/>
      <p:tags r:id="rId15"/>
    </p:custDataLst>
    <p:extLst>
      <p:ext uri="{BB962C8B-B14F-4D97-AF65-F5344CB8AC3E}">
        <p14:creationId xmlns:p14="http://schemas.microsoft.com/office/powerpoint/2010/main" val="213347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3698" b="1" i="0" kern="1200">
          <a:solidFill>
            <a:schemeClr val="tx2"/>
          </a:solidFill>
          <a:latin typeface="+mj-lt"/>
          <a:ea typeface="Titillium WebSemiBold" panose="00000700000000000000" pitchFamily="2" charset="0"/>
          <a:cs typeface="Titillium WebSemiBold" panose="00000700000000000000" pitchFamily="2" charset="0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accent2"/>
          </a:solidFill>
          <a:latin typeface="+mn-lt"/>
          <a:ea typeface="+mn-ea"/>
          <a:cs typeface="+mn-cs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399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099" kern="1200">
          <a:solidFill>
            <a:schemeClr val="accent2"/>
          </a:solidFill>
          <a:latin typeface="+mn-lt"/>
          <a:ea typeface="+mn-ea"/>
          <a:cs typeface="+mn-cs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18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18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692"/>
            <a:ext cx="12192000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45" y="176213"/>
            <a:ext cx="10412617" cy="1143000"/>
          </a:xfrm>
          <a:prstGeom prst="rect">
            <a:avLst/>
          </a:prstGeom>
        </p:spPr>
        <p:txBody>
          <a:bodyPr vert="horz" lIns="121780" tIns="60890" rIns="121780" bIns="6089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963" y="1604788"/>
            <a:ext cx="10412617" cy="4879499"/>
          </a:xfrm>
          <a:prstGeom prst="rect">
            <a:avLst/>
          </a:prstGeom>
        </p:spPr>
        <p:txBody>
          <a:bodyPr vert="horz" lIns="121780" tIns="60890" rIns="121780" bIns="6089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custData r:id="rId13"/>
      <p:tags r:id="rId14"/>
    </p:custDataLst>
    <p:extLst>
      <p:ext uri="{BB962C8B-B14F-4D97-AF65-F5344CB8AC3E}">
        <p14:creationId xmlns:p14="http://schemas.microsoft.com/office/powerpoint/2010/main" val="7599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609934" rtl="0" eaLnBrk="1" latinLnBrk="0" hangingPunct="1">
        <a:spcBef>
          <a:spcPct val="0"/>
        </a:spcBef>
        <a:buNone/>
        <a:defRPr sz="4508" b="0" kern="1200" spc="-160">
          <a:solidFill>
            <a:schemeClr val="bg2">
              <a:lumMod val="25000"/>
            </a:schemeClr>
          </a:solidFill>
          <a:latin typeface="+mj-lt"/>
          <a:ea typeface="Roboto Medium"/>
          <a:cs typeface="Roboto Medium"/>
        </a:defRPr>
      </a:lvl1pPr>
    </p:titleStyle>
    <p:bodyStyle>
      <a:lvl1pPr marL="457450" indent="-457450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2"/>
          </a:solidFill>
          <a:latin typeface="+mn-lt"/>
          <a:ea typeface="+mn-ea"/>
          <a:cs typeface="+mn-cs"/>
        </a:defRPr>
      </a:lvl1pPr>
      <a:lvl2pPr marL="991143" indent="-381209" algn="l" defTabSz="609934" rtl="0" eaLnBrk="1" latinLnBrk="0" hangingPunct="1">
        <a:spcBef>
          <a:spcPct val="20000"/>
        </a:spcBef>
        <a:buFont typeface="Arial"/>
        <a:buChar char="–"/>
        <a:defRPr sz="2404" kern="1200">
          <a:solidFill>
            <a:schemeClr val="tx2"/>
          </a:solidFill>
          <a:latin typeface="+mn-lt"/>
          <a:ea typeface="+mn-ea"/>
          <a:cs typeface="+mn-cs"/>
        </a:defRPr>
      </a:lvl2pPr>
      <a:lvl3pPr marL="1524835" indent="-304967" algn="l" defTabSz="609934" rtl="0" eaLnBrk="1" latinLnBrk="0" hangingPunct="1">
        <a:spcBef>
          <a:spcPct val="20000"/>
        </a:spcBef>
        <a:buFont typeface="Arial"/>
        <a:buChar char="•"/>
        <a:defRPr sz="2104" kern="1200">
          <a:solidFill>
            <a:schemeClr val="tx2"/>
          </a:solidFill>
          <a:latin typeface="+mn-lt"/>
          <a:ea typeface="+mn-ea"/>
          <a:cs typeface="+mn-cs"/>
        </a:defRPr>
      </a:lvl3pPr>
      <a:lvl4pPr marL="2134769" indent="-304967" algn="l" defTabSz="609934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2"/>
          </a:solidFill>
          <a:latin typeface="+mn-lt"/>
          <a:ea typeface="+mn-ea"/>
          <a:cs typeface="+mn-cs"/>
        </a:defRPr>
      </a:lvl4pPr>
      <a:lvl5pPr marL="2744703" indent="-304967" algn="l" defTabSz="609934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2"/>
          </a:solidFill>
          <a:latin typeface="+mn-lt"/>
          <a:ea typeface="+mn-ea"/>
          <a:cs typeface="+mn-cs"/>
        </a:defRPr>
      </a:lvl5pPr>
      <a:lvl6pPr marL="3354637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6pPr>
      <a:lvl7pPr marL="3964571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7pPr>
      <a:lvl8pPr marL="4574505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8pPr>
      <a:lvl9pPr marL="5184440" indent="-304967" algn="l" defTabSz="609934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1pPr>
      <a:lvl2pPr marL="609934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219868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3pPr>
      <a:lvl4pPr marL="1829802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4pPr>
      <a:lvl5pPr marL="2439737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5pPr>
      <a:lvl6pPr marL="3049671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659605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269539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879473" algn="l" defTabSz="609934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microsoft.com/office/2007/relationships/hdphoto" Target="../media/hdphoto2.wdp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Relationship Id="rId6" Type="http://schemas.openxmlformats.org/officeDocument/2006/relationships/image" Target="../media/image51.png"/><Relationship Id="rId5" Type="http://schemas.openxmlformats.org/officeDocument/2006/relationships/image" Target="../media/image20.png"/><Relationship Id="rId4" Type="http://schemas.openxmlformats.org/officeDocument/2006/relationships/image" Target="../media/image50.jpe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6" Type="http://schemas.openxmlformats.org/officeDocument/2006/relationships/image" Target="../media/image54.png"/><Relationship Id="rId5" Type="http://schemas.microsoft.com/office/2007/relationships/hdphoto" Target="../media/hdphoto3.wdp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56.png"/><Relationship Id="rId5" Type="http://schemas.microsoft.com/office/2007/relationships/hdphoto" Target="../media/hdphoto4.wdp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Relationship Id="rId6" Type="http://schemas.openxmlformats.org/officeDocument/2006/relationships/image" Target="../media/image54.png"/><Relationship Id="rId5" Type="http://schemas.microsoft.com/office/2007/relationships/hdphoto" Target="../media/hdphoto3.wdp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Relationship Id="rId6" Type="http://schemas.openxmlformats.org/officeDocument/2006/relationships/image" Target="../media/image60.png"/><Relationship Id="rId5" Type="http://schemas.microsoft.com/office/2007/relationships/hdphoto" Target="../media/hdphoto3.wdp"/><Relationship Id="rId4" Type="http://schemas.openxmlformats.org/officeDocument/2006/relationships/image" Target="../media/image53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051" y="0"/>
            <a:ext cx="12211051" cy="6858000"/>
          </a:xfrm>
          <a:prstGeom prst="rect">
            <a:avLst/>
          </a:prstGeom>
          <a:solidFill>
            <a:schemeClr val="tx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8B195FF-1075-4859-BD7E-7AA9B54151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289" y="2102295"/>
            <a:ext cx="6884313" cy="3872426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005840" y="2084832"/>
            <a:ext cx="3858259" cy="460375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3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18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189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Visibility for Vaccines </a:t>
            </a:r>
            <a:r>
              <a:rPr lang="en-US" sz="2099" i="1" dirty="0">
                <a:solidFill>
                  <a:schemeClr val="bg1"/>
                </a:solidFill>
                <a:latin typeface="+mj-lt"/>
                <a:cs typeface="Titillium WebSemiBold"/>
              </a:rPr>
              <a:t>presents</a:t>
            </a:r>
            <a:r>
              <a:rPr lang="en-US" sz="2099" dirty="0">
                <a:solidFill>
                  <a:schemeClr val="bg1"/>
                </a:solidFill>
                <a:latin typeface="+mj-lt"/>
                <a:cs typeface="Titillium WebSemiBold"/>
              </a:rPr>
              <a:t> 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94034" y="3534688"/>
            <a:ext cx="5127366" cy="1035630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</a:rPr>
              <a:t>A series of lessons designed to lead you through the stock visualizations on the </a:t>
            </a:r>
            <a:r>
              <a:rPr lang="en-US" sz="2099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</a:rPr>
              <a:t> Platform.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1</a:t>
            </a:fld>
            <a:endParaRPr lang="en-J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034" y="2452710"/>
            <a:ext cx="10412618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Scenarios in </a:t>
            </a:r>
            <a:r>
              <a:rPr lang="en-US" sz="4800" dirty="0" err="1">
                <a:solidFill>
                  <a:srgbClr val="00B0F0"/>
                </a:solidFill>
              </a:rPr>
              <a:t>ViVa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5FB768-DFDC-4CFE-A539-A838266C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755" y="1608810"/>
            <a:ext cx="6854218" cy="3973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6E3091E-01AB-4B10-930D-439A0C02C5C6}"/>
              </a:ext>
            </a:extLst>
          </p:cNvPr>
          <p:cNvGrpSpPr/>
          <p:nvPr/>
        </p:nvGrpSpPr>
        <p:grpSpPr>
          <a:xfrm>
            <a:off x="-19052" y="6262607"/>
            <a:ext cx="12211051" cy="691355"/>
            <a:chOff x="-19052" y="5841228"/>
            <a:chExt cx="12211051" cy="6913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05E132-E1AC-4969-A988-26BA00CD0417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5EFA57-FC58-4421-B353-FA3C0433461F}"/>
                </a:ext>
              </a:extLst>
            </p:cNvPr>
            <p:cNvGrpSpPr/>
            <p:nvPr/>
          </p:nvGrpSpPr>
          <p:grpSpPr>
            <a:xfrm>
              <a:off x="896820" y="5841228"/>
              <a:ext cx="3008606" cy="691355"/>
              <a:chOff x="9119893" y="5924873"/>
              <a:chExt cx="4351365" cy="9404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2880E22-2070-4A15-83B6-527C52A14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5BFEB71-1E1D-47AA-A364-A391353B5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6C33D5-0DDE-4C8C-8F4E-A1A22458724F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761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10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448175" y="1971674"/>
            <a:ext cx="2514600" cy="109537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As of today, the measles vaccine is below the minimum stock level.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89155D-27F2-4E04-9653-9010508F7AB8}"/>
              </a:ext>
            </a:extLst>
          </p:cNvPr>
          <p:cNvCxnSpPr/>
          <p:nvPr/>
        </p:nvCxnSpPr>
        <p:spPr>
          <a:xfrm flipH="1">
            <a:off x="3429000" y="3095625"/>
            <a:ext cx="1019175" cy="1381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78332D7-4CC0-4378-B2D8-AFCEB965AC3F}"/>
              </a:ext>
            </a:extLst>
          </p:cNvPr>
          <p:cNvSpPr/>
          <p:nvPr/>
        </p:nvSpPr>
        <p:spPr>
          <a:xfrm>
            <a:off x="104775" y="1323975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01EA9C-858A-4144-939F-D081095547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301"/>
          <a:stretch/>
        </p:blipFill>
        <p:spPr>
          <a:xfrm flipH="1">
            <a:off x="538420" y="3544165"/>
            <a:ext cx="2798307" cy="2772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82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11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433762" y="2546748"/>
            <a:ext cx="2905125" cy="126682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Based on our estimated consumption, we can expect to be stocked out 6 weeks from today.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2"/>
          <a:stretch/>
        </p:blipFill>
        <p:spPr>
          <a:xfrm>
            <a:off x="8024170" y="2546748"/>
            <a:ext cx="2759444" cy="37690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Bent Line with Accent Bar 5">
            <a:extLst>
              <a:ext uri="{FF2B5EF4-FFF2-40B4-BE49-F238E27FC236}">
                <a16:creationId xmlns:a16="http://schemas.microsoft.com/office/drawing/2014/main" id="{846F9A00-294F-449C-92C0-C761729A9811}"/>
              </a:ext>
            </a:extLst>
          </p:cNvPr>
          <p:cNvSpPr/>
          <p:nvPr/>
        </p:nvSpPr>
        <p:spPr>
          <a:xfrm flipH="1" flipV="1">
            <a:off x="3324224" y="4772024"/>
            <a:ext cx="923925" cy="50929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77"/>
              <a:gd name="adj6" fmla="val -201306"/>
            </a:avLst>
          </a:prstGeom>
          <a:solidFill>
            <a:schemeClr val="bg2">
              <a:alpha val="25000"/>
            </a:schemeClr>
          </a:solidFill>
          <a:ln w="57150">
            <a:solidFill>
              <a:schemeClr val="tx1"/>
            </a:solidFill>
          </a:ln>
          <a:effectLst>
            <a:glow rad="101600">
              <a:srgbClr val="00B0F0">
                <a:alpha val="47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49C14-DB09-48FE-B9BB-F4824010C27E}"/>
              </a:ext>
            </a:extLst>
          </p:cNvPr>
          <p:cNvSpPr/>
          <p:nvPr/>
        </p:nvSpPr>
        <p:spPr>
          <a:xfrm>
            <a:off x="104775" y="1323975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05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12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058150" y="4747033"/>
            <a:ext cx="3814763" cy="967967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 shows that there is a confirmed order arriving three months from today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Bent Line with Accent Bar 6">
            <a:extLst>
              <a:ext uri="{FF2B5EF4-FFF2-40B4-BE49-F238E27FC236}">
                <a16:creationId xmlns:a16="http://schemas.microsoft.com/office/drawing/2014/main" id="{308A1FEE-403B-48E8-B2FC-A45D9A9C7FFB}"/>
              </a:ext>
            </a:extLst>
          </p:cNvPr>
          <p:cNvSpPr/>
          <p:nvPr/>
        </p:nvSpPr>
        <p:spPr>
          <a:xfrm flipH="1" flipV="1">
            <a:off x="3314698" y="2219324"/>
            <a:ext cx="1876426" cy="223539"/>
          </a:xfrm>
          <a:prstGeom prst="accentCallout2">
            <a:avLst>
              <a:gd name="adj1" fmla="val 74858"/>
              <a:gd name="adj2" fmla="val -4780"/>
              <a:gd name="adj3" fmla="val 74858"/>
              <a:gd name="adj4" fmla="val -181134"/>
              <a:gd name="adj5" fmla="val -1043741"/>
              <a:gd name="adj6" fmla="val -220595"/>
            </a:avLst>
          </a:prstGeom>
          <a:solidFill>
            <a:schemeClr val="bg2">
              <a:alpha val="25000"/>
            </a:schemeClr>
          </a:solidFill>
          <a:ln w="57150">
            <a:solidFill>
              <a:schemeClr val="tx1"/>
            </a:solidFill>
          </a:ln>
          <a:effectLst>
            <a:glow rad="101600">
              <a:srgbClr val="00B0F0">
                <a:alpha val="47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4914C-B08D-4ED8-80CC-042711BF8C53}"/>
              </a:ext>
            </a:extLst>
          </p:cNvPr>
          <p:cNvSpPr/>
          <p:nvPr/>
        </p:nvSpPr>
        <p:spPr>
          <a:xfrm>
            <a:off x="161925" y="1236851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099E4-8568-4CF7-94EF-4934BB607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 b="38734"/>
          <a:stretch/>
        </p:blipFill>
        <p:spPr>
          <a:xfrm>
            <a:off x="5424488" y="3754056"/>
            <a:ext cx="2633662" cy="2510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20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13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658226" y="4117204"/>
            <a:ext cx="3105150" cy="807221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We also have a planned order which is still to be confirmed. 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9EAC4-6304-4B1C-A6BC-3F5DE406326F}"/>
              </a:ext>
            </a:extLst>
          </p:cNvPr>
          <p:cNvSpPr/>
          <p:nvPr/>
        </p:nvSpPr>
        <p:spPr>
          <a:xfrm>
            <a:off x="104775" y="1285875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D689F-D799-429A-B9AD-518CC731B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78" y="3715104"/>
            <a:ext cx="2536050" cy="2418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25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14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553033" y="1681162"/>
            <a:ext cx="2466767" cy="1471613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confirmed order is too far in the future to prevent the imminent stock out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294E-6660-41FB-88DF-9D1A9A0E81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812" y="1940104"/>
            <a:ext cx="1900238" cy="434639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64607C-A844-4239-A217-124C79D9294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786417" y="3152775"/>
            <a:ext cx="157058" cy="1362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13F1BA3-4530-490E-9256-E3C379E4A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5" y="2416968"/>
            <a:ext cx="2365453" cy="3889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299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15</a:t>
            </a:fld>
            <a:endParaRPr lang="en-JM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3"/>
          <a:stretch/>
        </p:blipFill>
        <p:spPr>
          <a:xfrm>
            <a:off x="675881" y="2436479"/>
            <a:ext cx="2181157" cy="3877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294E-6660-41FB-88DF-9D1A9A0E81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750" y="2197281"/>
            <a:ext cx="2342523" cy="4116834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3406269" y="1687299"/>
            <a:ext cx="2538308" cy="1347787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stock level will fall below the minimum level within a month of receipt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675423" y="3035086"/>
            <a:ext cx="1734903" cy="1241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770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16</a:t>
            </a:fld>
            <a:endParaRPr lang="en-JM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8"/>
          <a:stretch/>
        </p:blipFill>
        <p:spPr>
          <a:xfrm flipH="1">
            <a:off x="858538" y="2158458"/>
            <a:ext cx="1699223" cy="4124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6510752" y="2307123"/>
            <a:ext cx="2076449" cy="760234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This quantity of doses is insufficient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</p:cNvCxnSpPr>
          <p:nvPr/>
        </p:nvCxnSpPr>
        <p:spPr>
          <a:xfrm flipH="1">
            <a:off x="6257925" y="3067357"/>
            <a:ext cx="395702" cy="1153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38294E-6660-41FB-88DF-9D1A9A0E81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22100" y="2158458"/>
            <a:ext cx="2069955" cy="4124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83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17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5253038" y="1394489"/>
            <a:ext cx="3900487" cy="901036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If no purchase order is placed for this planned order of measles, we will be stocked out again.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934200" y="2295525"/>
            <a:ext cx="269082" cy="156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38294E-6660-41FB-88DF-9D1A9A0E81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63" y="2239391"/>
            <a:ext cx="2037137" cy="4106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7F625-46BE-4A92-8365-CE6EE3B1D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2"/>
          <a:stretch/>
        </p:blipFill>
        <p:spPr>
          <a:xfrm>
            <a:off x="8679776" y="2366039"/>
            <a:ext cx="2240471" cy="3968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46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6515100" y="0"/>
            <a:ext cx="575498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738928" y="4369910"/>
            <a:ext cx="5407767" cy="134720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EPI Manager knows that if there is a stock out  at the National Vaccine Store, there is a strong possibility that stock out will also occur at the lower levels.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670B-253D-495B-AE99-D8C8CAB79811}"/>
              </a:ext>
            </a:extLst>
          </p:cNvPr>
          <p:cNvGrpSpPr/>
          <p:nvPr/>
        </p:nvGrpSpPr>
        <p:grpSpPr>
          <a:xfrm>
            <a:off x="-145962" y="3019425"/>
            <a:ext cx="3871037" cy="3286737"/>
            <a:chOff x="6596723" y="3429000"/>
            <a:chExt cx="3871037" cy="3181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57DE2F-4305-42A8-9FDE-1C8CC19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96723" y="3429000"/>
              <a:ext cx="3871037" cy="318150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68852-0051-44E8-BD52-7E06A780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275" y="3493540"/>
              <a:ext cx="3676351" cy="20852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DA923B0-743D-459D-85B6-B706D8885DB0}"/>
              </a:ext>
            </a:extLst>
          </p:cNvPr>
          <p:cNvSpPr txBox="1">
            <a:spLocks/>
          </p:cNvSpPr>
          <p:nvPr/>
        </p:nvSpPr>
        <p:spPr>
          <a:xfrm>
            <a:off x="6772957" y="1256915"/>
            <a:ext cx="4541999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The Cold Chain Team immediately follows up with the EPI Manager at the Ministry of Health.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FFC823-A6F8-479B-9A59-4311376D4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058" y="2238375"/>
            <a:ext cx="2320791" cy="461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BA0EF-68E9-4FB6-B765-2D6F0BD0D3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516" y="2121762"/>
            <a:ext cx="2317365" cy="4731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145610-41CE-4032-A73B-6D291D1F9E89}"/>
              </a:ext>
            </a:extLst>
          </p:cNvPr>
          <p:cNvSpPr txBox="1"/>
          <p:nvPr/>
        </p:nvSpPr>
        <p:spPr>
          <a:xfrm>
            <a:off x="6852239" y="790132"/>
            <a:ext cx="3270023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Escalate to EPI Manager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488FF-017F-4756-9412-B8EF98D65BEA}"/>
              </a:ext>
            </a:extLst>
          </p:cNvPr>
          <p:cNvSpPr txBox="1"/>
          <p:nvPr/>
        </p:nvSpPr>
        <p:spPr>
          <a:xfrm>
            <a:off x="6852239" y="3864950"/>
            <a:ext cx="3270023" cy="395794"/>
          </a:xfrm>
          <a:prstGeom prst="rect">
            <a:avLst/>
          </a:prstGeom>
          <a:solidFill>
            <a:schemeClr val="accent1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Risk identified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A683E87-8555-49C3-AD72-E649EE53D9C9}"/>
              </a:ext>
            </a:extLst>
          </p:cNvPr>
          <p:cNvSpPr txBox="1">
            <a:spLocks/>
          </p:cNvSpPr>
          <p:nvPr/>
        </p:nvSpPr>
        <p:spPr>
          <a:xfrm>
            <a:off x="6757037" y="5795122"/>
            <a:ext cx="5407767" cy="615386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Immunization against measles will be paused.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1B27C7A-C35E-4D59-8DB3-16B16C143CC4}"/>
              </a:ext>
            </a:extLst>
          </p:cNvPr>
          <p:cNvSpPr txBox="1">
            <a:spLocks/>
          </p:cNvSpPr>
          <p:nvPr/>
        </p:nvSpPr>
        <p:spPr>
          <a:xfrm>
            <a:off x="6809176" y="2347901"/>
            <a:ext cx="4763637" cy="509599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He views the situation in </a:t>
            </a:r>
            <a:r>
              <a:rPr lang="en-US" sz="2000" dirty="0" err="1">
                <a:solidFill>
                  <a:schemeClr val="bg1"/>
                </a:solidFill>
              </a:rPr>
              <a:t>ViVa</a:t>
            </a:r>
            <a:r>
              <a:rPr lang="en-US" sz="2000" dirty="0">
                <a:solidFill>
                  <a:schemeClr val="bg1"/>
                </a:solidFill>
              </a:rPr>
              <a:t> and confirms the team’s initial findings.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CA9989-12CD-4EC2-807C-1A6164899FCF}"/>
              </a:ext>
            </a:extLst>
          </p:cNvPr>
          <p:cNvGrpSpPr/>
          <p:nvPr/>
        </p:nvGrpSpPr>
        <p:grpSpPr>
          <a:xfrm>
            <a:off x="-1" y="6287275"/>
            <a:ext cx="12270081" cy="623862"/>
            <a:chOff x="-19051" y="6233751"/>
            <a:chExt cx="12211051" cy="6913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E6394B-D0E6-492E-B370-7BFB07E1243A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84D2BA-C82A-43B1-B36F-EABCA3B2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972EB4-4F38-4F6A-B24A-597FF3445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6622250-3125-419A-8AB2-D729A527D12F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F08B3C-1345-4A63-8C49-5F599915EF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09751" y="2347901"/>
            <a:ext cx="2761426" cy="4071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19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342740" cy="260985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49703" y="1004815"/>
            <a:ext cx="8151372" cy="1347207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EPI Manager is interested in knowing what caused the stock-out situation. The team looks through the historical data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to draw conclusions.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670B-253D-495B-AE99-D8C8CAB79811}"/>
              </a:ext>
            </a:extLst>
          </p:cNvPr>
          <p:cNvGrpSpPr/>
          <p:nvPr/>
        </p:nvGrpSpPr>
        <p:grpSpPr>
          <a:xfrm>
            <a:off x="-145962" y="3019425"/>
            <a:ext cx="3871037" cy="3286737"/>
            <a:chOff x="6596723" y="3429000"/>
            <a:chExt cx="3871037" cy="3181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57DE2F-4305-42A8-9FDE-1C8CC19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96723" y="3429000"/>
              <a:ext cx="3871037" cy="318150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68852-0051-44E8-BD52-7E06A780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275" y="3493540"/>
              <a:ext cx="3676351" cy="20852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CFFC823-A6F8-479B-9A59-4311376D40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"/>
          <a:stretch/>
        </p:blipFill>
        <p:spPr>
          <a:xfrm>
            <a:off x="7674825" y="3032523"/>
            <a:ext cx="3440850" cy="3803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4D1B5-8406-405B-A465-EE01FA3FCC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2"/>
          <a:stretch/>
        </p:blipFill>
        <p:spPr>
          <a:xfrm flipH="1">
            <a:off x="1528220" y="2680374"/>
            <a:ext cx="2098941" cy="3717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BA0EF-68E9-4FB6-B765-2D6F0BD0D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803627" y="3032523"/>
            <a:ext cx="4097305" cy="3816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03BAB5-FAAA-4A88-A39D-3B917E6313DE}"/>
              </a:ext>
            </a:extLst>
          </p:cNvPr>
          <p:cNvSpPr txBox="1"/>
          <p:nvPr/>
        </p:nvSpPr>
        <p:spPr>
          <a:xfrm>
            <a:off x="535428" y="555444"/>
            <a:ext cx="3268199" cy="395794"/>
          </a:xfrm>
          <a:prstGeom prst="rect">
            <a:avLst/>
          </a:prstGeom>
          <a:solidFill>
            <a:srgbClr val="FFC00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latin typeface="+mj-lt"/>
                <a:cs typeface="Titillium WebRegular"/>
              </a:rPr>
              <a:t>Team Reflection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AE8267-F9A5-48F7-951A-3D14E75E4954}"/>
              </a:ext>
            </a:extLst>
          </p:cNvPr>
          <p:cNvGrpSpPr/>
          <p:nvPr/>
        </p:nvGrpSpPr>
        <p:grpSpPr>
          <a:xfrm>
            <a:off x="8747037" y="228375"/>
            <a:ext cx="2958847" cy="2153100"/>
            <a:chOff x="8562975" y="4159664"/>
            <a:chExt cx="2958847" cy="21531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D0C293-3C44-472D-A5CD-98089FCBA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975" y="4216703"/>
              <a:ext cx="2953772" cy="20960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07C7CE-7C69-43EA-A224-4D102F288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975" y="4159664"/>
              <a:ext cx="2958847" cy="171542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80613C-7D5E-4392-8527-2B201A7F2735}"/>
              </a:ext>
            </a:extLst>
          </p:cNvPr>
          <p:cNvGrpSpPr/>
          <p:nvPr/>
        </p:nvGrpSpPr>
        <p:grpSpPr>
          <a:xfrm>
            <a:off x="0" y="6265719"/>
            <a:ext cx="12306300" cy="623862"/>
            <a:chOff x="-19051" y="6233751"/>
            <a:chExt cx="12211051" cy="6913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9CE74B-417B-4D02-9635-AAC763349343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FF62351-FE40-4245-975F-B1B5DCF6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D4AC3B-B389-46B8-AC49-2262C137D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F5A6D2-4D5D-4675-A9A1-9D60FFCBB27C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944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-219076"/>
            <a:ext cx="12192000" cy="7077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160184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Scenario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2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6541" y="2437694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</a:rPr>
              <a:t>ViVa</a:t>
            </a:r>
            <a:r>
              <a:rPr lang="en-US" sz="3700" dirty="0">
                <a:solidFill>
                  <a:schemeClr val="bg1"/>
                </a:solidFill>
              </a:rPr>
              <a:t> Visualization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541" y="265683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VACCINE STOCK SITUATION: STOCK OUT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C2CFCFA-4C81-4962-B305-2725F056D510}"/>
              </a:ext>
            </a:extLst>
          </p:cNvPr>
          <p:cNvSpPr/>
          <p:nvPr/>
        </p:nvSpPr>
        <p:spPr>
          <a:xfrm>
            <a:off x="1168586" y="4268211"/>
            <a:ext cx="11023416" cy="2589789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E3091E-01AB-4B10-930D-439A0C02C5C6}"/>
              </a:ext>
            </a:extLst>
          </p:cNvPr>
          <p:cNvGrpSpPr/>
          <p:nvPr/>
        </p:nvGrpSpPr>
        <p:grpSpPr>
          <a:xfrm>
            <a:off x="-19051" y="6225000"/>
            <a:ext cx="12211051" cy="691355"/>
            <a:chOff x="-19052" y="5841228"/>
            <a:chExt cx="12211051" cy="6913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5E132-E1AC-4969-A988-26BA00CD0417}"/>
                </a:ext>
              </a:extLst>
            </p:cNvPr>
            <p:cNvSpPr/>
            <p:nvPr/>
          </p:nvSpPr>
          <p:spPr>
            <a:xfrm>
              <a:off x="-19052" y="5930434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5EFA57-FC58-4421-B353-FA3C0433461F}"/>
                </a:ext>
              </a:extLst>
            </p:cNvPr>
            <p:cNvGrpSpPr/>
            <p:nvPr/>
          </p:nvGrpSpPr>
          <p:grpSpPr>
            <a:xfrm>
              <a:off x="896820" y="5841228"/>
              <a:ext cx="3008606" cy="691355"/>
              <a:chOff x="9119893" y="5924873"/>
              <a:chExt cx="4351365" cy="9404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2880E22-2070-4A15-83B6-527C52A14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8194" y="6118074"/>
                <a:ext cx="1663064" cy="50168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5BFEB71-1E1D-47AA-A364-A391353B5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9893" y="5924873"/>
                <a:ext cx="2491712" cy="940499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6C33D5-0DDE-4C8C-8F4E-A1A22458724F}"/>
                </a:ext>
              </a:extLst>
            </p:cNvPr>
            <p:cNvCxnSpPr/>
            <p:nvPr/>
          </p:nvCxnSpPr>
          <p:spPr>
            <a:xfrm>
              <a:off x="2619631" y="5983255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135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20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15975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5495925" y="862013"/>
            <a:ext cx="3152586" cy="143351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last order was received 10 weeks ago. Within a month’s time, the stock level dropped below the minimum level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1D8066-1CBC-4BC9-A46A-D5520258C6C3}"/>
              </a:ext>
            </a:extLst>
          </p:cNvPr>
          <p:cNvCxnSpPr>
            <a:cxnSpLocks/>
          </p:cNvCxnSpPr>
          <p:nvPr/>
        </p:nvCxnSpPr>
        <p:spPr>
          <a:xfrm flipH="1">
            <a:off x="4867275" y="2295525"/>
            <a:ext cx="2045357" cy="198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74BA-122A-41D2-A1AE-7A196C341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150" y="2953043"/>
            <a:ext cx="4407576" cy="3904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67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21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15975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8106032" y="1944932"/>
            <a:ext cx="3954163" cy="7982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Consumption seems higher than anticipated.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74BA-122A-41D2-A1AE-7A196C341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2811" y="2386227"/>
            <a:ext cx="3035957" cy="4471773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BA9A04E-4E21-43F5-BA3C-EC5EE7BB071A}"/>
              </a:ext>
            </a:extLst>
          </p:cNvPr>
          <p:cNvSpPr txBox="1">
            <a:spLocks/>
          </p:cNvSpPr>
          <p:nvPr/>
        </p:nvSpPr>
        <p:spPr>
          <a:xfrm>
            <a:off x="8106031" y="2833902"/>
            <a:ext cx="3954163" cy="781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Did we underestimate our target population when forecasting?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9178351-A837-4652-ACEA-77068DF0142C}"/>
              </a:ext>
            </a:extLst>
          </p:cNvPr>
          <p:cNvSpPr txBox="1">
            <a:spLocks/>
          </p:cNvSpPr>
          <p:nvPr/>
        </p:nvSpPr>
        <p:spPr>
          <a:xfrm>
            <a:off x="8106030" y="3706396"/>
            <a:ext cx="3954163" cy="781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Are we wasting vaccines because of stock management issues?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AEEFB47-BE5D-40C1-960B-9D596BFF1B45}"/>
              </a:ext>
            </a:extLst>
          </p:cNvPr>
          <p:cNvSpPr txBox="1">
            <a:spLocks/>
          </p:cNvSpPr>
          <p:nvPr/>
        </p:nvSpPr>
        <p:spPr>
          <a:xfrm>
            <a:off x="8106029" y="4544967"/>
            <a:ext cx="3954163" cy="781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Are we wasting vaccines because of poor session planning?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AA0B7-B85C-4D7B-A9B9-06E55875F4AC}"/>
              </a:ext>
            </a:extLst>
          </p:cNvPr>
          <p:cNvSpPr txBox="1"/>
          <p:nvPr/>
        </p:nvSpPr>
        <p:spPr>
          <a:xfrm>
            <a:off x="104775" y="1414677"/>
            <a:ext cx="7252466" cy="599090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The EPI Manager and the team consider the following: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09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22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15975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2470203" y="2295525"/>
            <a:ext cx="4159197" cy="75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frequency of supply is not supporting the actual consumption.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74BA-122A-41D2-A1AE-7A196C341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6" r="-1"/>
          <a:stretch/>
        </p:blipFill>
        <p:spPr>
          <a:xfrm>
            <a:off x="7347003" y="2013037"/>
            <a:ext cx="2457782" cy="4844963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29A3C93-FA93-4E54-A636-E9A4743F264E}"/>
              </a:ext>
            </a:extLst>
          </p:cNvPr>
          <p:cNvSpPr txBox="1">
            <a:spLocks/>
          </p:cNvSpPr>
          <p:nvPr/>
        </p:nvSpPr>
        <p:spPr>
          <a:xfrm>
            <a:off x="9277350" y="2295525"/>
            <a:ext cx="2638425" cy="7379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Should we be ordering more frequently?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8E263A-55CC-4A03-9E7D-AF566F93F364}"/>
              </a:ext>
            </a:extLst>
          </p:cNvPr>
          <p:cNvCxnSpPr/>
          <p:nvPr/>
        </p:nvCxnSpPr>
        <p:spPr>
          <a:xfrm flipH="1">
            <a:off x="1590675" y="3050290"/>
            <a:ext cx="879528" cy="369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6B1F90-EE4C-4A96-963F-5AFC1FE833A2}"/>
              </a:ext>
            </a:extLst>
          </p:cNvPr>
          <p:cNvCxnSpPr/>
          <p:nvPr/>
        </p:nvCxnSpPr>
        <p:spPr>
          <a:xfrm flipH="1">
            <a:off x="5876925" y="3050290"/>
            <a:ext cx="752475" cy="75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2454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44727-ABA2-4CCF-BEEC-CC7AD52293C6}"/>
              </a:ext>
            </a:extLst>
          </p:cNvPr>
          <p:cNvSpPr/>
          <p:nvPr/>
        </p:nvSpPr>
        <p:spPr>
          <a:xfrm>
            <a:off x="104775" y="1323975"/>
            <a:ext cx="6029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23</a:t>
            </a:fld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671873" y="815975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CCE074A-2E20-4F08-BF00-35ECDF4A7E51}"/>
              </a:ext>
            </a:extLst>
          </p:cNvPr>
          <p:cNvSpPr txBox="1">
            <a:spLocks/>
          </p:cNvSpPr>
          <p:nvPr/>
        </p:nvSpPr>
        <p:spPr>
          <a:xfrm>
            <a:off x="2470203" y="2295525"/>
            <a:ext cx="2635197" cy="75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These are sharp declines in measles stock levels.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29A3C93-FA93-4E54-A636-E9A4743F264E}"/>
              </a:ext>
            </a:extLst>
          </p:cNvPr>
          <p:cNvSpPr txBox="1">
            <a:spLocks/>
          </p:cNvSpPr>
          <p:nvPr/>
        </p:nvSpPr>
        <p:spPr>
          <a:xfrm>
            <a:off x="8577434" y="2295525"/>
            <a:ext cx="3257550" cy="981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Calibri"/>
              </a:rPr>
              <a:t>Is the measles vaccine being used effectively at the point of immunization?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74BA-122A-41D2-A1AE-7A196C341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6" r="-1"/>
          <a:stretch/>
        </p:blipFill>
        <p:spPr>
          <a:xfrm>
            <a:off x="6742006" y="2082843"/>
            <a:ext cx="2457782" cy="484496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8E263A-55CC-4A03-9E7D-AF566F93F364}"/>
              </a:ext>
            </a:extLst>
          </p:cNvPr>
          <p:cNvCxnSpPr>
            <a:cxnSpLocks/>
          </p:cNvCxnSpPr>
          <p:nvPr/>
        </p:nvCxnSpPr>
        <p:spPr>
          <a:xfrm flipH="1">
            <a:off x="1752600" y="3050290"/>
            <a:ext cx="698553" cy="46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6B1F90-EE4C-4A96-963F-5AFC1FE833A2}"/>
              </a:ext>
            </a:extLst>
          </p:cNvPr>
          <p:cNvCxnSpPr>
            <a:cxnSpLocks/>
          </p:cNvCxnSpPr>
          <p:nvPr/>
        </p:nvCxnSpPr>
        <p:spPr>
          <a:xfrm flipH="1">
            <a:off x="2809875" y="3124200"/>
            <a:ext cx="288977" cy="992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413A97-FA7F-46E6-BE11-1BD39428A9F9}"/>
              </a:ext>
            </a:extLst>
          </p:cNvPr>
          <p:cNvCxnSpPr>
            <a:cxnSpLocks/>
          </p:cNvCxnSpPr>
          <p:nvPr/>
        </p:nvCxnSpPr>
        <p:spPr>
          <a:xfrm>
            <a:off x="3459109" y="3124200"/>
            <a:ext cx="0" cy="1381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3F58FC-DC2D-48DC-B750-0854084AF09B}"/>
              </a:ext>
            </a:extLst>
          </p:cNvPr>
          <p:cNvCxnSpPr>
            <a:cxnSpLocks/>
          </p:cNvCxnSpPr>
          <p:nvPr/>
        </p:nvCxnSpPr>
        <p:spPr>
          <a:xfrm>
            <a:off x="4106809" y="3050290"/>
            <a:ext cx="0" cy="1740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0657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547110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Taking Corrective Actions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24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9092" y="3037946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What should we do?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222881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IMPENDING STOCKOUT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3212C-887B-439E-8429-CEB94B31FB17}"/>
              </a:ext>
            </a:extLst>
          </p:cNvPr>
          <p:cNvGrpSpPr/>
          <p:nvPr/>
        </p:nvGrpSpPr>
        <p:grpSpPr>
          <a:xfrm>
            <a:off x="1" y="6259917"/>
            <a:ext cx="12192000" cy="623862"/>
            <a:chOff x="-19051" y="6233751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0F12A3-F0F3-4146-BBF4-BAD14650C5B4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DE1597-8D68-4B81-870F-0263F5A9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5D7E8D-BF48-46D0-80AF-CFC4935A2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142377-EBD6-48F0-BC7B-608061F65A5C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5F13C1F-4B45-4DA7-B20C-396A154DF2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6" b="40570"/>
          <a:stretch/>
        </p:blipFill>
        <p:spPr>
          <a:xfrm>
            <a:off x="5334451" y="1011927"/>
            <a:ext cx="4483582" cy="5347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827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3521803" y="587957"/>
            <a:ext cx="8003447" cy="707985"/>
          </a:xfrm>
        </p:spPr>
        <p:txBody>
          <a:bodyPr>
            <a:noAutofit/>
          </a:bodyPr>
          <a:lstStyle/>
          <a:p>
            <a:r>
              <a:rPr lang="en-JM" sz="3198" dirty="0"/>
              <a:t>Corrective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796" y="787319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Quick Assessment</a:t>
            </a: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0" y="795852"/>
            <a:ext cx="615328" cy="364935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algn="ctr"/>
            <a:fld id="{4DBF59BE-C215-4BFF-8A6D-F7B1135B3A54}" type="slidenum">
              <a:rPr lang="en-JM" smtClean="0"/>
              <a:pPr algn="ctr"/>
              <a:t>25</a:t>
            </a:fld>
            <a:endParaRPr lang="en-JM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903AD7C-39F2-4D2A-A394-2916D713D131}"/>
              </a:ext>
            </a:extLst>
          </p:cNvPr>
          <p:cNvSpPr txBox="1">
            <a:spLocks/>
          </p:cNvSpPr>
          <p:nvPr/>
        </p:nvSpPr>
        <p:spPr>
          <a:xfrm>
            <a:off x="4201982" y="1989418"/>
            <a:ext cx="4037144" cy="925937"/>
          </a:xfrm>
          <a:prstGeom prst="rect">
            <a:avLst/>
          </a:prstGeom>
          <a:solidFill>
            <a:schemeClr val="accent4"/>
          </a:solidFill>
          <a:effectLst>
            <a:glow rad="127000">
              <a:schemeClr val="accent3"/>
            </a:glow>
          </a:effectLst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Place a new order for the measles vaccine as soon as possible.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0BB9B1E-2018-48D2-8248-AA1CD035630A}"/>
              </a:ext>
            </a:extLst>
          </p:cNvPr>
          <p:cNvSpPr txBox="1">
            <a:spLocks/>
          </p:cNvSpPr>
          <p:nvPr/>
        </p:nvSpPr>
        <p:spPr>
          <a:xfrm>
            <a:off x="730979" y="1546962"/>
            <a:ext cx="666750" cy="285862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#1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A6B3F2E-EBA8-42ED-B048-EAA15C5C14AC}"/>
              </a:ext>
            </a:extLst>
          </p:cNvPr>
          <p:cNvSpPr txBox="1">
            <a:spLocks/>
          </p:cNvSpPr>
          <p:nvPr/>
        </p:nvSpPr>
        <p:spPr>
          <a:xfrm>
            <a:off x="4219576" y="1566267"/>
            <a:ext cx="680730" cy="266557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#2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C46FD8F-230B-44F0-861E-68C492572D44}"/>
              </a:ext>
            </a:extLst>
          </p:cNvPr>
          <p:cNvSpPr txBox="1">
            <a:spLocks/>
          </p:cNvSpPr>
          <p:nvPr/>
        </p:nvSpPr>
        <p:spPr>
          <a:xfrm>
            <a:off x="716797" y="1989419"/>
            <a:ext cx="2805006" cy="925936"/>
          </a:xfrm>
          <a:prstGeom prst="rect">
            <a:avLst/>
          </a:prstGeom>
          <a:solidFill>
            <a:schemeClr val="accent4"/>
          </a:solidFill>
          <a:effectLst>
            <a:glow rad="127000">
              <a:schemeClr val="accent3"/>
            </a:glow>
          </a:effectLst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Move the confirmed order forward.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3FB385-8D77-4581-B71B-ABD645BD4A1F}"/>
              </a:ext>
            </a:extLst>
          </p:cNvPr>
          <p:cNvSpPr txBox="1">
            <a:spLocks/>
          </p:cNvSpPr>
          <p:nvPr/>
        </p:nvSpPr>
        <p:spPr>
          <a:xfrm>
            <a:off x="8442088" y="1566267"/>
            <a:ext cx="806687" cy="352190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SemiBold"/>
              </a:rPr>
              <a:t># 3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22D932B-A0BF-4057-A9AC-B7531915FD09}"/>
              </a:ext>
            </a:extLst>
          </p:cNvPr>
          <p:cNvSpPr txBox="1">
            <a:spLocks/>
          </p:cNvSpPr>
          <p:nvPr/>
        </p:nvSpPr>
        <p:spPr>
          <a:xfrm>
            <a:off x="8610599" y="1989419"/>
            <a:ext cx="3495675" cy="1030005"/>
          </a:xfrm>
          <a:prstGeom prst="rect">
            <a:avLst/>
          </a:prstGeom>
          <a:solidFill>
            <a:schemeClr val="accent4"/>
          </a:solidFill>
          <a:effectLst>
            <a:glow rad="127000">
              <a:schemeClr val="accent3"/>
            </a:glow>
          </a:effectLst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tx2"/>
                </a:solidFill>
                <a:ea typeface="Calibri"/>
                <a:cs typeface="Calibri"/>
              </a:rPr>
              <a:t>Establish the root cause for the declines in stock levels.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FA410-93A4-47B7-BEE3-FD770D77A3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6" y="2719026"/>
            <a:ext cx="2024250" cy="4425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B8067-AAB8-4F8D-894E-389778510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0" y="2719025"/>
            <a:ext cx="2059649" cy="426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A6960-2A19-447F-A126-3086BD35A9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400" y="2675177"/>
            <a:ext cx="2796571" cy="423466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A19EE93-715C-4590-BB7A-7E8C32BE2DBA}"/>
              </a:ext>
            </a:extLst>
          </p:cNvPr>
          <p:cNvGrpSpPr/>
          <p:nvPr/>
        </p:nvGrpSpPr>
        <p:grpSpPr>
          <a:xfrm>
            <a:off x="0" y="6287275"/>
            <a:ext cx="12192000" cy="623862"/>
            <a:chOff x="-19051" y="6233751"/>
            <a:chExt cx="12211051" cy="691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07D7B8-3D48-4CF5-8383-426DFCFCD130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35EB9F-8CC2-4C4E-8869-4BC2D5B2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172A24-B0E2-4374-9355-4BB0A99BA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C9D299-A3EE-4DC6-AA25-E29748ABAF5D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983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scaling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CC9670-1934-4D2A-B9B1-930C90E9B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26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63669" y="2252112"/>
            <a:ext cx="5599031" cy="93876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To avoid the imminent stock out, the confirmed order in the pipeline should be moved forward.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1" name="Brian">
            <a:extLst>
              <a:ext uri="{FF2B5EF4-FFF2-40B4-BE49-F238E27FC236}">
                <a16:creationId xmlns:a16="http://schemas.microsoft.com/office/drawing/2014/main" id="{A6AC68A2-826B-4E5A-823F-6374307E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2"/>
          <a:stretch/>
        </p:blipFill>
        <p:spPr>
          <a:xfrm>
            <a:off x="6700583" y="797170"/>
            <a:ext cx="4967542" cy="60435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F977816-AA47-4C7A-8A6D-B57B006C0223}"/>
              </a:ext>
            </a:extLst>
          </p:cNvPr>
          <p:cNvSpPr txBox="1">
            <a:spLocks/>
          </p:cNvSpPr>
          <p:nvPr/>
        </p:nvSpPr>
        <p:spPr>
          <a:xfrm>
            <a:off x="702327" y="797170"/>
            <a:ext cx="6141616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Request an earlier delivery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56FDFA-B4C2-45BC-BA7A-2EFDD8B41CCE}"/>
              </a:ext>
            </a:extLst>
          </p:cNvPr>
          <p:cNvSpPr txBox="1">
            <a:spLocks/>
          </p:cNvSpPr>
          <p:nvPr/>
        </p:nvSpPr>
        <p:spPr>
          <a:xfrm>
            <a:off x="763669" y="1731069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0" y="484633"/>
            <a:ext cx="3230099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Taking Immediate Action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B419104-80AF-447E-A29E-A53DE584951F}"/>
              </a:ext>
            </a:extLst>
          </p:cNvPr>
          <p:cNvSpPr txBox="1">
            <a:spLocks/>
          </p:cNvSpPr>
          <p:nvPr/>
        </p:nvSpPr>
        <p:spPr>
          <a:xfrm>
            <a:off x="763669" y="3395693"/>
            <a:ext cx="5599031" cy="226215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 have sent an email to the Immunization Specialist at the UNICEF Country Office.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This information will be conveyed to the Vaccine Center at UNICEF’s Supply Division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843983-A85E-4EFF-A462-3A0311E0A050}"/>
              </a:ext>
            </a:extLst>
          </p:cNvPr>
          <p:cNvSpPr txBox="1">
            <a:spLocks/>
          </p:cNvSpPr>
          <p:nvPr/>
        </p:nvSpPr>
        <p:spPr>
          <a:xfrm>
            <a:off x="763669" y="3360270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How?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A01C2F-303B-44B6-9B65-74A4D8F57C32}"/>
              </a:ext>
            </a:extLst>
          </p:cNvPr>
          <p:cNvGrpSpPr/>
          <p:nvPr/>
        </p:nvGrpSpPr>
        <p:grpSpPr>
          <a:xfrm>
            <a:off x="-1" y="6287275"/>
            <a:ext cx="12192001" cy="623862"/>
            <a:chOff x="-19051" y="6233751"/>
            <a:chExt cx="12211051" cy="691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D7AEC-18B4-4411-A51D-218999E3800A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79D650-5418-4AAA-A444-294D1F5C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37D983-78CF-41E2-A8BB-43163A9D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DE5EED-0E24-4D9C-92AC-E05A4A2E4B6F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957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trans="39000"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46850"/>
            <a:ext cx="12192000" cy="346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96612" y="4410075"/>
            <a:ext cx="5866063" cy="51722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We can move the confirmed order forward.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426" y="3146850"/>
            <a:ext cx="2832173" cy="423423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>
            <a:noAutofit/>
          </a:bodyPr>
          <a:lstStyle/>
          <a:p>
            <a:pPr algn="ctr"/>
            <a:r>
              <a:rPr lang="en-JM" sz="2099" b="1" dirty="0" err="1">
                <a:solidFill>
                  <a:schemeClr val="bg1"/>
                </a:solidFill>
                <a:latin typeface="+mj-lt"/>
                <a:cs typeface="Titillium WebRegular"/>
              </a:rPr>
              <a:t>ViVa</a:t>
            </a:r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 Country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UNICEF Country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EF67E-FFA1-49CC-B18D-8485D0BDB4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876" y="2203501"/>
            <a:ext cx="4343401" cy="4654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05B32-4C9D-4323-80B4-A60E92B2E32C}"/>
              </a:ext>
            </a:extLst>
          </p:cNvPr>
          <p:cNvSpPr txBox="1"/>
          <p:nvPr/>
        </p:nvSpPr>
        <p:spPr>
          <a:xfrm>
            <a:off x="296612" y="5527190"/>
            <a:ext cx="7475788" cy="823288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r>
              <a:rPr lang="en-US" sz="2099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As for the planned order, we cannot place the order until we receive funds.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DA0D6-89C7-4C39-9E3C-99A866C9AB63}"/>
              </a:ext>
            </a:extLst>
          </p:cNvPr>
          <p:cNvSpPr txBox="1"/>
          <p:nvPr/>
        </p:nvSpPr>
        <p:spPr>
          <a:xfrm>
            <a:off x="296612" y="4821973"/>
            <a:ext cx="7711358" cy="650460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r>
              <a:rPr lang="en-US" sz="2099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However, we won’t be able to increase the quantities unless there’s more money.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D7ED9-FF88-40E3-B69D-197ED20CC47A}"/>
              </a:ext>
            </a:extLst>
          </p:cNvPr>
          <p:cNvGrpSpPr/>
          <p:nvPr/>
        </p:nvGrpSpPr>
        <p:grpSpPr>
          <a:xfrm>
            <a:off x="-1" y="6287275"/>
            <a:ext cx="12192001" cy="623862"/>
            <a:chOff x="-19051" y="6233751"/>
            <a:chExt cx="12211051" cy="691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00EEDB-6C18-4855-95A5-F05769CB4D46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706CFD-611F-4FED-A886-10B256657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7B2D50-64D6-4302-9072-86653897D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DD4374-93B6-4409-97BC-7D14D2B65828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238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scaling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CC9670-1934-4D2A-B9B1-930C90E9B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28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63669" y="2252112"/>
            <a:ext cx="5599031" cy="93876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Without the fund release, the planned order will not take place. This is usually a lengthy process so we need to start now.  </a:t>
            </a:r>
          </a:p>
        </p:txBody>
      </p:sp>
      <p:pic>
        <p:nvPicPr>
          <p:cNvPr id="11" name="Brian">
            <a:extLst>
              <a:ext uri="{FF2B5EF4-FFF2-40B4-BE49-F238E27FC236}">
                <a16:creationId xmlns:a16="http://schemas.microsoft.com/office/drawing/2014/main" id="{A6AC68A2-826B-4E5A-823F-6374307E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2"/>
          <a:stretch/>
        </p:blipFill>
        <p:spPr>
          <a:xfrm>
            <a:off x="6700583" y="797170"/>
            <a:ext cx="4967542" cy="60435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F977816-AA47-4C7A-8A6D-B57B006C0223}"/>
              </a:ext>
            </a:extLst>
          </p:cNvPr>
          <p:cNvSpPr txBox="1">
            <a:spLocks/>
          </p:cNvSpPr>
          <p:nvPr/>
        </p:nvSpPr>
        <p:spPr>
          <a:xfrm>
            <a:off x="702327" y="797170"/>
            <a:ext cx="6141616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Request the fund release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56FDFA-B4C2-45BC-BA7A-2EFDD8B41CCE}"/>
              </a:ext>
            </a:extLst>
          </p:cNvPr>
          <p:cNvSpPr txBox="1">
            <a:spLocks/>
          </p:cNvSpPr>
          <p:nvPr/>
        </p:nvSpPr>
        <p:spPr>
          <a:xfrm>
            <a:off x="763669" y="1731069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0" y="484633"/>
            <a:ext cx="3268199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Taking Immediate Action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B419104-80AF-447E-A29E-A53DE584951F}"/>
              </a:ext>
            </a:extLst>
          </p:cNvPr>
          <p:cNvSpPr txBox="1">
            <a:spLocks/>
          </p:cNvSpPr>
          <p:nvPr/>
        </p:nvSpPr>
        <p:spPr>
          <a:xfrm>
            <a:off x="763669" y="3395693"/>
            <a:ext cx="5789531" cy="226215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 have sent an official memo to our Finance Ministry. We are meeting on this urgent situation.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I exported and attached the visualization seen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to support the urgency of the situation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843983-A85E-4EFF-A462-3A0311E0A050}"/>
              </a:ext>
            </a:extLst>
          </p:cNvPr>
          <p:cNvSpPr txBox="1">
            <a:spLocks/>
          </p:cNvSpPr>
          <p:nvPr/>
        </p:nvSpPr>
        <p:spPr>
          <a:xfrm>
            <a:off x="763669" y="3360270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How?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A8983A-0150-454B-B9F7-C690BC439339}"/>
              </a:ext>
            </a:extLst>
          </p:cNvPr>
          <p:cNvGrpSpPr/>
          <p:nvPr/>
        </p:nvGrpSpPr>
        <p:grpSpPr>
          <a:xfrm>
            <a:off x="-1" y="6287275"/>
            <a:ext cx="12192001" cy="623862"/>
            <a:chOff x="-19051" y="6233751"/>
            <a:chExt cx="12211051" cy="691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59E945-0D5C-4640-82AB-495718024B2E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2F5682-3253-4C99-B7CF-64EC9658A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A1C66A-F153-4D16-9393-550E780B1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3D9CF3-21BD-4A7F-887D-6C668056F913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980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81A0E-5B26-40E5-8332-8B138799C79E}"/>
              </a:ext>
            </a:extLst>
          </p:cNvPr>
          <p:cNvSpPr/>
          <p:nvPr/>
        </p:nvSpPr>
        <p:spPr>
          <a:xfrm>
            <a:off x="2378176" y="1835236"/>
            <a:ext cx="6380286" cy="28575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213" y="1649503"/>
            <a:ext cx="5700936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Good news!</a:t>
            </a:r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29</a:t>
            </a:fld>
            <a:endParaRPr lang="en-JM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>
          <a:xfrm>
            <a:off x="2610732" y="2636086"/>
            <a:ext cx="5700936" cy="865798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order for the measles vaccine has been received so we are not completely stocked out.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89E69-7DEA-4775-BF67-E5D3A411F8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352" y="2496237"/>
            <a:ext cx="3444877" cy="436176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9D16ED-0F33-4DED-A42B-26257EBCC51D}"/>
              </a:ext>
            </a:extLst>
          </p:cNvPr>
          <p:cNvSpPr txBox="1"/>
          <p:nvPr/>
        </p:nvSpPr>
        <p:spPr>
          <a:xfrm>
            <a:off x="846601" y="484633"/>
            <a:ext cx="2484614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Outcome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5B72823-C32F-4764-9418-1E9E123F718B}"/>
              </a:ext>
            </a:extLst>
          </p:cNvPr>
          <p:cNvSpPr txBox="1">
            <a:spLocks/>
          </p:cNvSpPr>
          <p:nvPr/>
        </p:nvSpPr>
        <p:spPr>
          <a:xfrm>
            <a:off x="2610732" y="3590895"/>
            <a:ext cx="5700936" cy="865798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A purchase order has been placed for another order of measles vaccines.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0" name="Brian">
            <a:extLst>
              <a:ext uri="{FF2B5EF4-FFF2-40B4-BE49-F238E27FC236}">
                <a16:creationId xmlns:a16="http://schemas.microsoft.com/office/drawing/2014/main" id="{19717F82-3705-4F83-89D5-E4F12CF6D9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50791"/>
          <a:stretch/>
        </p:blipFill>
        <p:spPr>
          <a:xfrm>
            <a:off x="7812411" y="1798104"/>
            <a:ext cx="3704085" cy="5089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9EAE99-4F74-4C02-B5A0-4AED54D416D9}"/>
              </a:ext>
            </a:extLst>
          </p:cNvPr>
          <p:cNvGrpSpPr/>
          <p:nvPr/>
        </p:nvGrpSpPr>
        <p:grpSpPr>
          <a:xfrm>
            <a:off x="-1" y="6287275"/>
            <a:ext cx="12192001" cy="623862"/>
            <a:chOff x="-19051" y="6233751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67BE5D-782A-4270-90B0-149E25D31320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62CE59-814A-4436-85C5-26E9410BD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7A0A80-41E6-4EB4-9E21-1E9FDDAD2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6D43E3-2B75-4E1F-9CB7-9C75900F18A4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980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699" y="2694279"/>
            <a:ext cx="12204699" cy="33852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</a:t>
            </a:r>
            <a:r>
              <a:rPr lang="en-US" dirty="0"/>
              <a:t> Country</a:t>
            </a:r>
            <a:endParaRPr lang="en-JM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Welcome back to 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90837" y="1243275"/>
            <a:ext cx="10591460" cy="139517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rgbClr val="002060"/>
                </a:solidFill>
                <a:ea typeface="Calibri"/>
              </a:rPr>
              <a:t>Ten months ago, the Ministry of Health began using the Visibility for Vaccines (</a:t>
            </a:r>
            <a:r>
              <a:rPr lang="en-US" sz="2099" dirty="0" err="1">
                <a:solidFill>
                  <a:srgbClr val="002060"/>
                </a:solidFill>
                <a:ea typeface="Calibri"/>
              </a:rPr>
              <a:t>ViVa</a:t>
            </a:r>
            <a:r>
              <a:rPr lang="en-US" sz="2099" dirty="0">
                <a:solidFill>
                  <a:srgbClr val="002060"/>
                </a:solidFill>
                <a:ea typeface="Calibri"/>
              </a:rPr>
              <a:t>) platform developed by UNICEF and WHO to support the Expanded Immunization </a:t>
            </a:r>
            <a:r>
              <a:rPr lang="en-US" sz="2099" dirty="0" err="1">
                <a:solidFill>
                  <a:srgbClr val="002060"/>
                </a:solidFill>
                <a:ea typeface="Calibri"/>
              </a:rPr>
              <a:t>Programme</a:t>
            </a:r>
            <a:r>
              <a:rPr lang="en-US" sz="2099" dirty="0">
                <a:solidFill>
                  <a:srgbClr val="002060"/>
                </a:solidFill>
                <a:ea typeface="Calibri"/>
              </a:rPr>
              <a:t>.  In this scenario presentation, you will discover the fundamentals through the actions of the team.</a:t>
            </a:r>
            <a:endParaRPr lang="en-JM" sz="2099" dirty="0">
              <a:solidFill>
                <a:srgbClr val="002060"/>
              </a:solidFill>
              <a:ea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699" y="2694279"/>
            <a:ext cx="12204699" cy="459406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>
            <a:noAutofit/>
          </a:bodyPr>
          <a:lstStyle/>
          <a:p>
            <a:r>
              <a:rPr lang="en-JM" sz="2400" b="1" dirty="0">
                <a:solidFill>
                  <a:srgbClr val="C00000"/>
                </a:solidFill>
                <a:latin typeface="+mj-lt"/>
                <a:cs typeface="Titillium WebRegular"/>
              </a:rPr>
              <a:t>SCENARIO TWO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2DAADD4-1235-42C0-8ECA-C015A9429B4E}"/>
              </a:ext>
            </a:extLst>
          </p:cNvPr>
          <p:cNvSpPr txBox="1">
            <a:spLocks/>
          </p:cNvSpPr>
          <p:nvPr/>
        </p:nvSpPr>
        <p:spPr>
          <a:xfrm>
            <a:off x="2535985" y="3349061"/>
            <a:ext cx="7327100" cy="2055288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What does a stock-out look like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How should it be interpreted?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What kinds of corrective measures should be taken?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118BC59-0209-4351-9362-A79532229108}"/>
              </a:ext>
            </a:extLst>
          </p:cNvPr>
          <p:cNvSpPr txBox="1">
            <a:spLocks/>
          </p:cNvSpPr>
          <p:nvPr/>
        </p:nvSpPr>
        <p:spPr>
          <a:xfrm>
            <a:off x="2535985" y="2694279"/>
            <a:ext cx="7604181" cy="505753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b="1" dirty="0">
                <a:solidFill>
                  <a:schemeClr val="bg1"/>
                </a:solidFill>
                <a:ea typeface="Calibri"/>
                <a:cs typeface="Calibri"/>
              </a:rPr>
              <a:t>This presentation will help you to answer the following questions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9372F3-227E-44F2-9206-F7AFBF3C9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8" b="47575"/>
          <a:stretch/>
        </p:blipFill>
        <p:spPr>
          <a:xfrm flipH="1">
            <a:off x="-87440" y="3054426"/>
            <a:ext cx="4084339" cy="380357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F571D06-D2B7-40FD-9573-D74E90906D44}"/>
              </a:ext>
            </a:extLst>
          </p:cNvPr>
          <p:cNvGrpSpPr/>
          <p:nvPr/>
        </p:nvGrpSpPr>
        <p:grpSpPr>
          <a:xfrm>
            <a:off x="-19051" y="6233751"/>
            <a:ext cx="12211051" cy="691356"/>
            <a:chOff x="-19051" y="6233751"/>
            <a:chExt cx="12211051" cy="6913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82843A-6E56-4867-B90A-578DFF9D38B0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44C2DF4-EDCE-407A-82BE-211BBF4E6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0FC520-A8B3-43DE-BAC5-259C0A29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C5C13D-2A1C-47A8-8E94-A307DB828372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D8B282-0B74-4174-84B2-3A040D266896}"/>
              </a:ext>
            </a:extLst>
          </p:cNvPr>
          <p:cNvGrpSpPr/>
          <p:nvPr/>
        </p:nvGrpSpPr>
        <p:grpSpPr>
          <a:xfrm>
            <a:off x="10133814" y="5146143"/>
            <a:ext cx="2129280" cy="1656725"/>
            <a:chOff x="10133814" y="5146143"/>
            <a:chExt cx="2129280" cy="16567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B04C2A-46A9-43BC-AC8E-608CEBB2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0166" y="5147373"/>
              <a:ext cx="2122928" cy="16554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885F56-F718-46B4-AF86-75FF3BBC2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3814" y="5146143"/>
              <a:ext cx="2126575" cy="13548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349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scaling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CC9670-1934-4D2A-B9B1-930C90E9B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" y="484633"/>
            <a:ext cx="611681" cy="365125"/>
          </a:xfrm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30</a:t>
            </a:fld>
            <a:endParaRPr lang="en-JM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9DB6B0-F407-4D89-88AC-972350E9FD1C}"/>
              </a:ext>
            </a:extLst>
          </p:cNvPr>
          <p:cNvSpPr txBox="1">
            <a:spLocks/>
          </p:cNvSpPr>
          <p:nvPr/>
        </p:nvSpPr>
        <p:spPr>
          <a:xfrm>
            <a:off x="763669" y="2252112"/>
            <a:ext cx="5599031" cy="1129263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There was a high level of wastage occurring at some of the health clinics. Multi-dose vials were not being used efficiently. </a:t>
            </a:r>
          </a:p>
        </p:txBody>
      </p:sp>
      <p:pic>
        <p:nvPicPr>
          <p:cNvPr id="11" name="Brian">
            <a:extLst>
              <a:ext uri="{FF2B5EF4-FFF2-40B4-BE49-F238E27FC236}">
                <a16:creationId xmlns:a16="http://schemas.microsoft.com/office/drawing/2014/main" id="{A6AC68A2-826B-4E5A-823F-6374307E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84"/>
          <a:stretch/>
        </p:blipFill>
        <p:spPr>
          <a:xfrm>
            <a:off x="7979842" y="726118"/>
            <a:ext cx="3306061" cy="540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CF977816-AA47-4C7A-8A6D-B57B006C0223}"/>
              </a:ext>
            </a:extLst>
          </p:cNvPr>
          <p:cNvSpPr txBox="1">
            <a:spLocks/>
          </p:cNvSpPr>
          <p:nvPr/>
        </p:nvSpPr>
        <p:spPr>
          <a:xfrm>
            <a:off x="702327" y="797170"/>
            <a:ext cx="6141616" cy="1142405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3698" b="1" i="0" kern="1200">
                <a:solidFill>
                  <a:schemeClr val="tx2"/>
                </a:solidFill>
                <a:latin typeface="+mj-lt"/>
                <a:ea typeface="Titillium WebSemiBold" panose="00000700000000000000" pitchFamily="2" charset="0"/>
                <a:cs typeface="Titillium WebSemiBold" panose="00000700000000000000" pitchFamily="2" charset="0"/>
              </a:defRPr>
            </a:lvl1pPr>
          </a:lstStyle>
          <a:p>
            <a:r>
              <a:rPr lang="en-JM" sz="3198" dirty="0">
                <a:solidFill>
                  <a:schemeClr val="bg1"/>
                </a:solidFill>
              </a:rPr>
              <a:t>Root Cause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56FDFA-B4C2-45BC-BA7A-2EFDD8B41CCE}"/>
              </a:ext>
            </a:extLst>
          </p:cNvPr>
          <p:cNvSpPr txBox="1">
            <a:spLocks/>
          </p:cNvSpPr>
          <p:nvPr/>
        </p:nvSpPr>
        <p:spPr>
          <a:xfrm>
            <a:off x="763669" y="1731069"/>
            <a:ext cx="3054544" cy="304645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FFC000"/>
                </a:solidFill>
                <a:latin typeface="+mj-lt"/>
                <a:cs typeface="Titillium WebSemiBold"/>
              </a:rPr>
              <a:t>What happened?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3C01-BBC2-471E-B69D-31E595CB4469}"/>
              </a:ext>
            </a:extLst>
          </p:cNvPr>
          <p:cNvSpPr txBox="1"/>
          <p:nvPr/>
        </p:nvSpPr>
        <p:spPr>
          <a:xfrm>
            <a:off x="846600" y="484633"/>
            <a:ext cx="3268199" cy="395794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 anchor="ctr" anchorCtr="0">
            <a:noAutofit/>
          </a:bodyPr>
          <a:lstStyle/>
          <a:p>
            <a:r>
              <a:rPr lang="en-JM" sz="2099" b="1" dirty="0" err="1">
                <a:solidFill>
                  <a:schemeClr val="bg1"/>
                </a:solidFill>
                <a:latin typeface="+mj-lt"/>
                <a:cs typeface="Titillium WebRegular"/>
              </a:rPr>
              <a:t>ViVa</a:t>
            </a:r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 Country Context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6BBBC-D724-4272-A366-789D81A8C7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32"/>
          <a:stretch/>
        </p:blipFill>
        <p:spPr>
          <a:xfrm flipH="1">
            <a:off x="6457642" y="1150296"/>
            <a:ext cx="2333932" cy="4945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28EFC-EAC9-4474-8037-DC6E6346BBFB}"/>
              </a:ext>
            </a:extLst>
          </p:cNvPr>
          <p:cNvSpPr txBox="1"/>
          <p:nvPr/>
        </p:nvSpPr>
        <p:spPr>
          <a:xfrm>
            <a:off x="846600" y="3597773"/>
            <a:ext cx="5525625" cy="936127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This explains some of those sharp declines in vaccine stock levels.</a:t>
            </a:r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3792-F45C-49AF-802F-FCBEEB3C19BC}"/>
              </a:ext>
            </a:extLst>
          </p:cNvPr>
          <p:cNvSpPr txBox="1"/>
          <p:nvPr/>
        </p:nvSpPr>
        <p:spPr>
          <a:xfrm>
            <a:off x="800372" y="4651624"/>
            <a:ext cx="5286104" cy="936127"/>
          </a:xfrm>
          <a:prstGeom prst="rect">
            <a:avLst/>
          </a:prstGeom>
        </p:spPr>
        <p:txBody>
          <a:bodyPr wrap="square" lIns="121891" tIns="60945" rIns="121891" bIns="60945" rtlCol="0">
            <a:noAutofit/>
          </a:bodyPr>
          <a:lstStyle/>
          <a:p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Ministry of Health will work on strengthening performance at this level for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Country.</a:t>
            </a:r>
            <a:endParaRPr lang="en-US" sz="2099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BF0C53-42F0-4CD2-A305-4AAFC06FAC2A}"/>
              </a:ext>
            </a:extLst>
          </p:cNvPr>
          <p:cNvGrpSpPr/>
          <p:nvPr/>
        </p:nvGrpSpPr>
        <p:grpSpPr>
          <a:xfrm>
            <a:off x="-1" y="6287275"/>
            <a:ext cx="12192001" cy="623862"/>
            <a:chOff x="-19051" y="6233751"/>
            <a:chExt cx="12211051" cy="691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A465A9-B64D-484D-AE8F-FCD59EEE93C1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424256-4D92-47F1-8C75-C30F9C623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DDD2A2-4540-47B6-B07B-BAC5130A5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1C0479-0B0F-452A-BF1B-0D40B0547AA6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969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074" y="34035"/>
            <a:ext cx="10412618" cy="1143000"/>
          </a:xfrm>
        </p:spPr>
        <p:txBody>
          <a:bodyPr/>
          <a:lstStyle/>
          <a:p>
            <a:r>
              <a:rPr lang="en-US" dirty="0"/>
              <a:t>Summary</a:t>
            </a:r>
            <a:endParaRPr lang="en-JM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5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31</a:t>
            </a:fld>
            <a:endParaRPr lang="en-JM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16987" y="3011345"/>
            <a:ext cx="6382053" cy="491175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The significance of a red status alert in </a:t>
            </a:r>
            <a:r>
              <a:rPr lang="en-US" sz="2099" dirty="0" err="1">
                <a:solidFill>
                  <a:schemeClr val="tx2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cs typeface="Calibri"/>
              </a:rPr>
              <a:t>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22800" y="2472618"/>
            <a:ext cx="5747211" cy="459567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b="1" dirty="0">
                <a:solidFill>
                  <a:srgbClr val="00B0F0"/>
                </a:solidFill>
                <a:latin typeface="+mj-lt"/>
                <a:cs typeface="Titillium WebRegular"/>
              </a:rPr>
              <a:t>In this session we looked at: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FF01A-BA4C-4F41-A380-7A52A9508AF8}"/>
              </a:ext>
            </a:extLst>
          </p:cNvPr>
          <p:cNvSpPr/>
          <p:nvPr/>
        </p:nvSpPr>
        <p:spPr>
          <a:xfrm>
            <a:off x="922800" y="3026093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1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45C6519-427D-4D99-AE0A-81886907F561}"/>
              </a:ext>
            </a:extLst>
          </p:cNvPr>
          <p:cNvSpPr txBox="1">
            <a:spLocks/>
          </p:cNvSpPr>
          <p:nvPr/>
        </p:nvSpPr>
        <p:spPr>
          <a:xfrm>
            <a:off x="922800" y="1034881"/>
            <a:ext cx="10107150" cy="1070144"/>
          </a:xfrm>
          <a:prstGeom prst="rect">
            <a:avLst/>
          </a:prstGeom>
          <a:noFill/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accent6"/>
                </a:solidFill>
                <a:cs typeface="Calibri"/>
              </a:rPr>
              <a:t>In this scenario, we took corrective measures to lessen the impact of a stock-out situation. We were able to advance a confirmed order and receive an urgent funds-release for a planned order.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E98671-784B-4380-954F-28DA9DEF60EF}"/>
              </a:ext>
            </a:extLst>
          </p:cNvPr>
          <p:cNvSpPr txBox="1">
            <a:spLocks/>
          </p:cNvSpPr>
          <p:nvPr/>
        </p:nvSpPr>
        <p:spPr>
          <a:xfrm>
            <a:off x="1516987" y="3638562"/>
            <a:ext cx="6382053" cy="42095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Characteristics of a stock-out as seen in </a:t>
            </a:r>
            <a:r>
              <a:rPr lang="en-US" sz="2099" dirty="0" err="1">
                <a:solidFill>
                  <a:schemeClr val="tx2"/>
                </a:solidFill>
                <a:cs typeface="Calibri"/>
              </a:rPr>
              <a:t>ViVa</a:t>
            </a:r>
            <a:r>
              <a:rPr lang="en-US" sz="2099" dirty="0">
                <a:solidFill>
                  <a:schemeClr val="tx2"/>
                </a:solidFill>
                <a:cs typeface="Calibri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21093F-A6BC-447C-A061-0FB61920DA29}"/>
              </a:ext>
            </a:extLst>
          </p:cNvPr>
          <p:cNvSpPr/>
          <p:nvPr/>
        </p:nvSpPr>
        <p:spPr>
          <a:xfrm>
            <a:off x="922800" y="3650237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2C89E5-0FDE-4489-9263-AFF74438F600}"/>
              </a:ext>
            </a:extLst>
          </p:cNvPr>
          <p:cNvSpPr/>
          <p:nvPr/>
        </p:nvSpPr>
        <p:spPr>
          <a:xfrm>
            <a:off x="922800" y="4276864"/>
            <a:ext cx="594187" cy="4092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+mj-lt"/>
                <a:cs typeface="Titillium WebRegular"/>
              </a:rPr>
              <a:t>3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F25275E-D20B-4202-8B53-E9A279E9478A}"/>
              </a:ext>
            </a:extLst>
          </p:cNvPr>
          <p:cNvSpPr txBox="1">
            <a:spLocks/>
          </p:cNvSpPr>
          <p:nvPr/>
        </p:nvSpPr>
        <p:spPr>
          <a:xfrm>
            <a:off x="1516987" y="4274381"/>
            <a:ext cx="6915150" cy="420952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99" dirty="0">
                <a:solidFill>
                  <a:schemeClr val="tx2"/>
                </a:solidFill>
                <a:cs typeface="Calibri"/>
              </a:rPr>
              <a:t>Actions that can be taken for an imminent stock-out.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9B7C7E-0A8A-494B-9F72-931E9603C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2"/>
          <a:stretch/>
        </p:blipFill>
        <p:spPr>
          <a:xfrm>
            <a:off x="7447828" y="2041299"/>
            <a:ext cx="2251878" cy="434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505BAD-AA35-443C-A0E0-F8D03EC24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2384" y="1857375"/>
            <a:ext cx="2397125" cy="500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D5A9F-BE1E-4750-BBF9-32AE8E8575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723889" y="1435037"/>
            <a:ext cx="2357088" cy="53987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438F4-5D7C-4040-A86F-C0AB68EEFA94}"/>
              </a:ext>
            </a:extLst>
          </p:cNvPr>
          <p:cNvGrpSpPr/>
          <p:nvPr/>
        </p:nvGrpSpPr>
        <p:grpSpPr>
          <a:xfrm>
            <a:off x="-1" y="6287275"/>
            <a:ext cx="12192001" cy="623862"/>
            <a:chOff x="-19051" y="6233751"/>
            <a:chExt cx="12211051" cy="691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B316E0-F68F-4894-B7E2-582372CDA733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C09841-E7DF-4D85-9012-0242A13B7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683D4D-8DE3-421D-89A7-288BD658E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8684A1-6522-40BA-A2AA-6F91F55BA6B9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566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5" name="Rectangle 4"/>
          <p:cNvSpPr/>
          <p:nvPr/>
        </p:nvSpPr>
        <p:spPr>
          <a:xfrm>
            <a:off x="6337300" y="0"/>
            <a:ext cx="5896511" cy="6818723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52957" y="2806657"/>
            <a:ext cx="4948440" cy="307113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Today the EPI Manager receives an email alert from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showing that the National Vaccine Store is headed towards a stock-out for the measles vaccine.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2957" y="1865722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Ministry of Health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CAB09E-45A1-4175-98FB-48814FB291BD}"/>
              </a:ext>
            </a:extLst>
          </p:cNvPr>
          <p:cNvGrpSpPr/>
          <p:nvPr/>
        </p:nvGrpSpPr>
        <p:grpSpPr>
          <a:xfrm>
            <a:off x="1854" y="6186283"/>
            <a:ext cx="12231957" cy="691356"/>
            <a:chOff x="-19051" y="6233751"/>
            <a:chExt cx="12211051" cy="691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02F060-0D2C-41BC-9E42-8622FFB13EA7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E6EF36-766A-452D-9698-C0DB2B42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94352-2A32-47FC-B0D8-36BD8AA5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407999-3A42-4B71-8942-90115A48E9A9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78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saturation sat="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5" name="Rectangle 4"/>
          <p:cNvSpPr/>
          <p:nvPr/>
        </p:nvSpPr>
        <p:spPr>
          <a:xfrm>
            <a:off x="6337300" y="-39277"/>
            <a:ext cx="58965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052957" y="1780268"/>
            <a:ext cx="4948440" cy="307113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According to the message: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2957" y="722723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Ministry of Health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BA5C44A-DBAC-467E-8413-736DF72AD8AF}"/>
              </a:ext>
            </a:extLst>
          </p:cNvPr>
          <p:cNvSpPr txBox="1">
            <a:spLocks/>
          </p:cNvSpPr>
          <p:nvPr/>
        </p:nvSpPr>
        <p:spPr>
          <a:xfrm>
            <a:off x="7157768" y="2450051"/>
            <a:ext cx="4119832" cy="1826673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73545"/>
              </a:buClr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Measles-R: </a:t>
            </a:r>
          </a:p>
          <a:p>
            <a:pPr>
              <a:buClr>
                <a:srgbClr val="373545"/>
              </a:buClr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headed towards a stock out soon, and confirmed orders will not be sufficient. Place a new order immediately.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90275-FCA5-40BE-A458-2DE3F1BC8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9278"/>
            <a:ext cx="6337300" cy="68972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5F8D90-5CE7-4E1A-965E-3372CCEAC295}"/>
              </a:ext>
            </a:extLst>
          </p:cNvPr>
          <p:cNvGrpSpPr/>
          <p:nvPr/>
        </p:nvGrpSpPr>
        <p:grpSpPr>
          <a:xfrm>
            <a:off x="1854" y="6205920"/>
            <a:ext cx="12211051" cy="691356"/>
            <a:chOff x="-19051" y="6233751"/>
            <a:chExt cx="12211051" cy="691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02BA8B-D9FF-498F-B16D-34E75E4860D3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168AF-E747-4F4E-BE21-1CE1D51D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B4D2CF-5D7C-475B-906D-ADDF5901A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892EF6-2F42-42F8-9118-8BDF5B9B239E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661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D046C4-E48E-469A-9CDE-C34A58EE7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62394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35864" y="2735038"/>
            <a:ext cx="5422900" cy="119546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The Cold Chain Officer also sees the status change in </a:t>
            </a:r>
            <a:r>
              <a:rPr lang="en-US" sz="2099" dirty="0" err="1">
                <a:solidFill>
                  <a:schemeClr val="bg1"/>
                </a:solidFill>
                <a:ea typeface="Calibri"/>
                <a:cs typeface="Calibri"/>
              </a:rPr>
              <a:t>ViVa</a:t>
            </a:r>
            <a:r>
              <a:rPr lang="en-US" sz="2099" dirty="0">
                <a:solidFill>
                  <a:schemeClr val="bg1"/>
                </a:solidFill>
                <a:ea typeface="Calibri"/>
                <a:cs typeface="Calibri"/>
              </a:rPr>
              <a:t> for the measles vaccine in the stock overview</a:t>
            </a: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"/>
            <a:ext cx="4191073" cy="423423"/>
          </a:xfrm>
          <a:prstGeom prst="rect">
            <a:avLst/>
          </a:prstGeom>
          <a:solidFill>
            <a:srgbClr val="00B0F0"/>
          </a:solidFill>
        </p:spPr>
        <p:txBody>
          <a:bodyPr wrap="square" lIns="121891" tIns="60945" rIns="121891" bIns="60945" rtlCol="0">
            <a:noAutofit/>
          </a:bodyPr>
          <a:lstStyle/>
          <a:p>
            <a:pPr algn="ctr"/>
            <a:r>
              <a:rPr lang="en-JM" sz="2099" b="1" dirty="0" err="1">
                <a:solidFill>
                  <a:schemeClr val="bg1"/>
                </a:solidFill>
                <a:latin typeface="+mj-lt"/>
                <a:cs typeface="Titillium WebRegular"/>
              </a:rPr>
              <a:t>ViVa</a:t>
            </a:r>
            <a:r>
              <a:rPr lang="en-JM" sz="2099" b="1" dirty="0">
                <a:solidFill>
                  <a:schemeClr val="bg1"/>
                </a:solidFill>
                <a:latin typeface="+mj-lt"/>
                <a:cs typeface="Titillium WebRegular"/>
              </a:rPr>
              <a:t> Country: Platform User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4" y="1592038"/>
            <a:ext cx="494844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National Vaccine Store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7DE2F-4305-42A8-9FDE-1C8CC19D0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6723" y="3429000"/>
            <a:ext cx="3871037" cy="31815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68852-0051-44E8-BD52-7E06A780F0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342" y="3574825"/>
            <a:ext cx="3563183" cy="234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3E2966A-1131-429B-AAD2-1CAD57C2EBC6}"/>
              </a:ext>
            </a:extLst>
          </p:cNvPr>
          <p:cNvSpPr txBox="1">
            <a:spLocks/>
          </p:cNvSpPr>
          <p:nvPr/>
        </p:nvSpPr>
        <p:spPr>
          <a:xfrm>
            <a:off x="435864" y="4132258"/>
            <a:ext cx="5422900" cy="1261991"/>
          </a:xfrm>
          <a:prstGeom prst="rect">
            <a:avLst/>
          </a:prstGeom>
        </p:spPr>
        <p:txBody>
          <a:bodyPr lIns="121891" tIns="60945" rIns="121891" bIns="60945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She immediately clicks on the measles stock level to learn more.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99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E55B31-5A27-4BDF-B6BF-477786667B60}"/>
              </a:ext>
            </a:extLst>
          </p:cNvPr>
          <p:cNvGrpSpPr/>
          <p:nvPr/>
        </p:nvGrpSpPr>
        <p:grpSpPr>
          <a:xfrm>
            <a:off x="0" y="6175631"/>
            <a:ext cx="12306300" cy="691356"/>
            <a:chOff x="-19051" y="6233751"/>
            <a:chExt cx="12211051" cy="691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BB4536-8017-48BC-A029-876F31BCBEE9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259EAB-DD16-49BF-A716-CB1423EA5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5ECB95-CE9E-459F-985F-EBDCA1C7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20443E-8F61-4B62-9E04-FCBF5CBEB45B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7A72DE9-87CC-448A-9C53-E4C536AAA4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6"/>
          <a:stretch/>
        </p:blipFill>
        <p:spPr>
          <a:xfrm flipH="1">
            <a:off x="8211778" y="3283520"/>
            <a:ext cx="2309955" cy="3002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69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2232162"/>
            <a:ext cx="534049" cy="2831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1599" dirty="0">
              <a:latin typeface="Titillium Web" panose="00000500000000000000" pitchFamily="2" charset="0"/>
              <a:cs typeface="Titillium WebRegular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05840" y="2083749"/>
            <a:ext cx="3547110" cy="461723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99" dirty="0">
                <a:solidFill>
                  <a:srgbClr val="00B0F0"/>
                </a:solidFill>
                <a:latin typeface="+mj-lt"/>
                <a:cs typeface="Titillium WebSemiBold"/>
              </a:rPr>
              <a:t>Understanding the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0AF0F-E753-4DD9-B8E5-577C039A067C}" type="slidenum">
              <a:rPr lang="en-JM" smtClean="0"/>
              <a:t>7</a:t>
            </a:fld>
            <a:endParaRPr lang="en-JM" dirty="0"/>
          </a:p>
        </p:txBody>
      </p:sp>
      <p:sp>
        <p:nvSpPr>
          <p:cNvPr id="13" name="TextBox 12"/>
          <p:cNvSpPr txBox="1"/>
          <p:nvPr/>
        </p:nvSpPr>
        <p:spPr>
          <a:xfrm>
            <a:off x="1059092" y="3037946"/>
            <a:ext cx="7006660" cy="55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lang="en-US" sz="3200" b="1" i="0" dirty="0">
                <a:solidFill>
                  <a:schemeClr val="accent3"/>
                </a:solidFill>
                <a:latin typeface="+mj-lt"/>
                <a:ea typeface="Titillium Web"/>
                <a:cs typeface="Titillium WebLight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What does it mean?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2228817"/>
            <a:ext cx="10412618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ALERTS in </a:t>
            </a:r>
            <a:r>
              <a:rPr lang="en-US" dirty="0" err="1">
                <a:solidFill>
                  <a:srgbClr val="FF0000"/>
                </a:solidFill>
              </a:rPr>
              <a:t>ViVa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9744C8-6DE9-483E-A811-72C39D3ACDD4}"/>
              </a:ext>
            </a:extLst>
          </p:cNvPr>
          <p:cNvGrpSpPr/>
          <p:nvPr/>
        </p:nvGrpSpPr>
        <p:grpSpPr>
          <a:xfrm>
            <a:off x="1" y="6231459"/>
            <a:ext cx="12192000" cy="623862"/>
            <a:chOff x="-19051" y="6233751"/>
            <a:chExt cx="12211051" cy="691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92AD23-FCCD-452B-85D3-A95783803A0B}"/>
                </a:ext>
              </a:extLst>
            </p:cNvPr>
            <p:cNvSpPr/>
            <p:nvPr/>
          </p:nvSpPr>
          <p:spPr>
            <a:xfrm>
              <a:off x="-19051" y="6343813"/>
              <a:ext cx="12211051" cy="51295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5B4829-C4FB-4C0E-91F7-50E798F0A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0" y="6380169"/>
              <a:ext cx="1149870" cy="3687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84A28E-15E3-4E54-AF88-4776054B3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1" y="6233751"/>
              <a:ext cx="1722811" cy="69135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857182-A5B9-4E28-A242-092C2F5EB117}"/>
                </a:ext>
              </a:extLst>
            </p:cNvPr>
            <p:cNvCxnSpPr/>
            <p:nvPr/>
          </p:nvCxnSpPr>
          <p:spPr>
            <a:xfrm>
              <a:off x="1703760" y="6370316"/>
              <a:ext cx="0" cy="368788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701DAB8-A18B-4C56-84E5-6A18A76FF0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6" b="40570"/>
          <a:stretch/>
        </p:blipFill>
        <p:spPr>
          <a:xfrm>
            <a:off x="5079856" y="983469"/>
            <a:ext cx="4483582" cy="5347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80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8</a:t>
            </a:fld>
            <a:endParaRPr lang="en-JM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343900" y="1790700"/>
            <a:ext cx="3600450" cy="4467225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In </a:t>
            </a:r>
            <a:r>
              <a:rPr lang="en-US" sz="1800" dirty="0" err="1">
                <a:solidFill>
                  <a:schemeClr val="bg1"/>
                </a:solidFill>
                <a:ea typeface="Calibri"/>
              </a:rPr>
              <a:t>ViVa</a:t>
            </a:r>
            <a:r>
              <a:rPr lang="en-US" sz="1800" dirty="0">
                <a:solidFill>
                  <a:schemeClr val="bg1"/>
                </a:solidFill>
                <a:ea typeface="Calibri"/>
              </a:rPr>
              <a:t>, the red alert indicates that a stock out is either already taking place or is imminent.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bg1"/>
              </a:solidFill>
              <a:ea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Let’s see why this happening.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56" b="40946"/>
          <a:stretch/>
        </p:blipFill>
        <p:spPr>
          <a:xfrm>
            <a:off x="8961143" y="3193063"/>
            <a:ext cx="2862995" cy="36649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DDC63-159A-45D1-B0EE-1E50E97DA8F0}"/>
              </a:ext>
            </a:extLst>
          </p:cNvPr>
          <p:cNvSpPr/>
          <p:nvPr/>
        </p:nvSpPr>
        <p:spPr>
          <a:xfrm>
            <a:off x="142875" y="1333498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65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solidFill>
            <a:srgbClr val="00B0F0"/>
          </a:solidFill>
        </p:spPr>
        <p:txBody>
          <a:bodyPr/>
          <a:lstStyle/>
          <a:p>
            <a:fld id="{2760AF0F-E753-4DD9-B8E5-577C039A067C}" type="slidenum">
              <a:rPr lang="en-JM" smtClean="0"/>
              <a:pPr/>
              <a:t>9</a:t>
            </a:fld>
            <a:endParaRPr lang="en-JM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E7F61-B7DE-4EBC-B6C8-1207F096D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274" b="47252"/>
          <a:stretch/>
        </p:blipFill>
        <p:spPr>
          <a:xfrm>
            <a:off x="4051220" y="3153103"/>
            <a:ext cx="2801768" cy="30900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16581-F436-463B-9A7E-AEEE5C1DC4E6}"/>
              </a:ext>
            </a:extLst>
          </p:cNvPr>
          <p:cNvSpPr/>
          <p:nvPr/>
        </p:nvSpPr>
        <p:spPr>
          <a:xfrm>
            <a:off x="1708150" y="684640"/>
            <a:ext cx="939800" cy="50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F3E26-0572-42B5-9BD0-17455695E735}"/>
              </a:ext>
            </a:extLst>
          </p:cNvPr>
          <p:cNvSpPr/>
          <p:nvPr/>
        </p:nvSpPr>
        <p:spPr>
          <a:xfrm>
            <a:off x="133350" y="1276350"/>
            <a:ext cx="6029325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9EC69B-E4BF-45BF-B575-B06F210863DC}"/>
              </a:ext>
            </a:extLst>
          </p:cNvPr>
          <p:cNvSpPr txBox="1">
            <a:spLocks/>
          </p:cNvSpPr>
          <p:nvPr/>
        </p:nvSpPr>
        <p:spPr>
          <a:xfrm>
            <a:off x="8405683" y="2890453"/>
            <a:ext cx="3344883" cy="175736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891" tIns="60945" rIns="121891" bIns="60945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bg1"/>
                </a:solidFill>
                <a:ea typeface="Calibri"/>
              </a:rPr>
              <a:t>The minimum stock level for measles is set at 3 months. That includes 1 month of safety (buffer) stock, and 2 months needed between placing and receiving an order. </a:t>
            </a:r>
            <a:endParaRPr lang="en-JM" sz="1800" dirty="0">
              <a:solidFill>
                <a:schemeClr val="bg1"/>
              </a:solidFill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904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BADGE" val="PJ8XSBgf"/>
  <p:tag name="ARTICULATE_DESIGN_ID_VELOCITY" val="FJ6HiMj9"/>
  <p:tag name="ARTICULATE_USED_PAGE_ORIENTATION" val="1"/>
  <p:tag name="ARTICULATE_USED_PAGE_SIZE" val="7"/>
  <p:tag name="ARTICULATE_REFERENCE_ID" val="e186498d-d410-4241-9775-3387468b9ba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4248-\\danafile02\ccmail\projects, workgroups\2014-2017 omp rolling plan\ups - viva (visibility for vaccines)\4 comms &amp; training materials\video\training videos\instructional_scripting\scenario-based training_storyboards\17_12_10 scenariodevelopment_copy4t.pptx"/>
  <p:tag name="ARTICULATE_PRESENTER_VERSION" val="8"/>
  <p:tag name="ARTICULATE_SLIDE_THUMBNAIL_REFRESH" val="1"/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1"/>
  <p:tag name="ARTICULATE_USED_LAYOUT" val="3"/>
  <p:tag name="ARTICULATE_NAV_LEVEL" val="1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2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TITLE_TAG" val="Welcome to VIVA Country"/>
  <p:tag name="ARTICULATE_NAV_LEVEL" val="1"/>
  <p:tag name="ARTICULATE_TOC_EXPANDED" val="True"/>
  <p:tag name="ARTICULATE_SLIDE_PRESENTER_GUID" val="b01d45b5-c817-4073-9fdc-6a92ccf9f6dd"/>
  <p:tag name="ARTICULATE_SLIDE_PAUS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7"/>
  <p:tag name="ARTICULATE_USED_LAYOUT" val="7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USED_LAYOUT" val="3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6"/>
  <p:tag name="ARTICULATE_USED_LAYOUT" val="11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USED_LAYOUT" val="2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0"/>
  <p:tag name="ARTICULATE_USED_LAYOUT" val="10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5"/>
  <p:tag name="ARTICULATE_USED_LAYOUT" val="6"/>
  <p:tag name="ARTICULATE_NAV_LEVEL" val="3"/>
  <p:tag name="ARTICULATE_TOC_EXPANDED" val="True"/>
  <p:tag name="ARTICULATE_SLIDE_PRESENTER_GUID" val="b01d45b5-c817-4073-9fdc-6a92ccf9f6dd"/>
  <p:tag name="ARTICULATE_SLIDE_PAUSE" val="0"/>
  <p:tag name="ARTICULATE_HIDE_SLIDE" val="1"/>
  <p:tag name="ARTICULATE_PLAYER_CONTROL_PREVIOUS" val="True"/>
  <p:tag name="ARTICULATE_PLAYER_CONTROL_NEXT" val="True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elocity">
  <a:themeElements>
    <a:clrScheme name="Momentum">
      <a:dk1>
        <a:sysClr val="windowText" lastClr="000000"/>
      </a:dk1>
      <a:lt1>
        <a:sysClr val="window" lastClr="FFFFFF"/>
      </a:lt1>
      <a:dk2>
        <a:srgbClr val="242E37"/>
      </a:dk2>
      <a:lt2>
        <a:srgbClr val="F2F2F2"/>
      </a:lt2>
      <a:accent1>
        <a:srgbClr val="ED3645"/>
      </a:accent1>
      <a:accent2>
        <a:srgbClr val="313E4A"/>
      </a:accent2>
      <a:accent3>
        <a:srgbClr val="7BBBE0"/>
      </a:accent3>
      <a:accent4>
        <a:srgbClr val="D9D9D9"/>
      </a:accent4>
      <a:accent5>
        <a:srgbClr val="A5A5A5"/>
      </a:accent5>
      <a:accent6>
        <a:srgbClr val="262626"/>
      </a:accent6>
      <a:hlink>
        <a:srgbClr val="FFFFFF"/>
      </a:hlink>
      <a:folHlink>
        <a:srgbClr val="00B0F0"/>
      </a:folHlink>
    </a:clrScheme>
    <a:fontScheme name="Momentum">
      <a:majorFont>
        <a:latin typeface="Titillium We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121891" tIns="60945" rIns="121891" bIns="60945">
        <a:noAutofit/>
      </a:bodyPr>
      <a:lstStyle>
        <a:defPPr marL="0" indent="0">
          <a:spcBef>
            <a:spcPts val="0"/>
          </a:spcBef>
          <a:buNone/>
          <a:defRPr sz="2099" dirty="0">
            <a:solidFill>
              <a:schemeClr val="tx2"/>
            </a:solidFill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ractal">
  <a:themeElements>
    <a:clrScheme name="Fractal">
      <a:dk1>
        <a:srgbClr val="000000"/>
      </a:dk1>
      <a:lt1>
        <a:sysClr val="window" lastClr="FFFFFF"/>
      </a:lt1>
      <a:dk2>
        <a:srgbClr val="8B8B8B"/>
      </a:dk2>
      <a:lt2>
        <a:srgbClr val="F2F2F2"/>
      </a:lt2>
      <a:accent1>
        <a:srgbClr val="FFC000"/>
      </a:accent1>
      <a:accent2>
        <a:srgbClr val="0E0E0E"/>
      </a:accent2>
      <a:accent3>
        <a:srgbClr val="656565"/>
      </a:accent3>
      <a:accent4>
        <a:srgbClr val="212121"/>
      </a:accent4>
      <a:accent5>
        <a:srgbClr val="FD8808"/>
      </a:accent5>
      <a:accent6>
        <a:srgbClr val="FECA25"/>
      </a:accent6>
      <a:hlink>
        <a:srgbClr val="461EA8"/>
      </a:hlink>
      <a:folHlink>
        <a:srgbClr val="00B0F0"/>
      </a:folHlink>
    </a:clrScheme>
    <a:fontScheme name="Fractal">
      <a:majorFont>
        <a:latin typeface="Roboto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1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entPassPackage>
  <PackageId>Template-00003-PPT</PackageId>
</ContentPassPackage>
</file>

<file path=customXml/item2.xml><?xml version="1.0" encoding="utf-8"?>
<ContentPassPackage>
  <PackageId>Template-00005-PPT</PackageId>
</ContentPassPackage>
</file>

<file path=customXml/itemProps1.xml><?xml version="1.0" encoding="utf-8"?>
<ds:datastoreItem xmlns:ds="http://schemas.openxmlformats.org/officeDocument/2006/customXml" ds:itemID="{E5B1A6CF-D42A-4084-B5A9-01F9184421BC}">
  <ds:schemaRefs/>
</ds:datastoreItem>
</file>

<file path=customXml/itemProps2.xml><?xml version="1.0" encoding="utf-8"?>
<ds:datastoreItem xmlns:ds="http://schemas.openxmlformats.org/officeDocument/2006/customXml" ds:itemID="{A8F777E0-5BEC-402B-BBE1-7E6673B84D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1438</Words>
  <Application>Microsoft Office PowerPoint</Application>
  <PresentationFormat>Widescreen</PresentationFormat>
  <Paragraphs>274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Roboto Medium</vt:lpstr>
      <vt:lpstr>Titillium Web</vt:lpstr>
      <vt:lpstr>Titillium WebLight</vt:lpstr>
      <vt:lpstr>Titillium WebRegular</vt:lpstr>
      <vt:lpstr>Titillium WebSemiBold</vt:lpstr>
      <vt:lpstr>Wingdings</vt:lpstr>
      <vt:lpstr>Velocity</vt:lpstr>
      <vt:lpstr>Fractal</vt:lpstr>
      <vt:lpstr>Scenarios in ViVa</vt:lpstr>
      <vt:lpstr>VACCINE STOCK SITUATION: STOCK OUT</vt:lpstr>
      <vt:lpstr>ViVa Country</vt:lpstr>
      <vt:lpstr>Ministry of Health</vt:lpstr>
      <vt:lpstr>Ministry of Health</vt:lpstr>
      <vt:lpstr>National Vaccine Store</vt:lpstr>
      <vt:lpstr>RED ALERTS in ViVa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IMPENDING STOCKOUT</vt:lpstr>
      <vt:lpstr>Corrective actions</vt:lpstr>
      <vt:lpstr>PowerPoint Presentation</vt:lpstr>
      <vt:lpstr>UNICEF Country Office</vt:lpstr>
      <vt:lpstr>PowerPoint Presentation</vt:lpstr>
      <vt:lpstr>Good news!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in ViVa</dc:title>
  <dc:creator>Candice Sankarsingh</dc:creator>
  <cp:lastModifiedBy>Candice Sankarsingh</cp:lastModifiedBy>
  <cp:revision>360</cp:revision>
  <cp:lastPrinted>2017-12-13T19:23:04Z</cp:lastPrinted>
  <dcterms:created xsi:type="dcterms:W3CDTF">2017-11-15T07:43:56Z</dcterms:created>
  <dcterms:modified xsi:type="dcterms:W3CDTF">2018-01-03T13:12:30Z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22F55411-09E4-4428-9E41-AF205C6544D3</vt:lpwstr>
  </property>
  <property fmtid="{D5CDD505-2E9C-101B-9397-08002B2CF9AE}" pid="6" name="ArticulateProjectFull">
    <vt:lpwstr>Q:\Projects, workgroups\2014-2017 OMP Rolling Plan\UPS - ViVa (Visibility for Vaccines)\4 Comms &amp; Training Materials\Video\Training videos\Instructional_Scripting\Scenario-based Training_Storyboards\Scenario_StockoutSituation.ppta</vt:lpwstr>
  </property>
</Properties>
</file>