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notesSlides/notesSlide18.xml" ContentType="application/vnd.openxmlformats-officedocument.presentationml.notesSlide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tags/tag51.xml" ContentType="application/vnd.openxmlformats-officedocument.presentationml.tags+xml"/>
  <Override PartName="/ppt/notesSlides/notesSlide25.xml" ContentType="application/vnd.openxmlformats-officedocument.presentationml.notesSlide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ppt/tags/tag53.xml" ContentType="application/vnd.openxmlformats-officedocument.presentationml.tags+xml"/>
  <Override PartName="/ppt/notesSlides/notesSlide27.xml" ContentType="application/vnd.openxmlformats-officedocument.presentationml.notesSlide+xml"/>
  <Override PartName="/ppt/tags/tag54.xml" ContentType="application/vnd.openxmlformats-officedocument.presentationml.tags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  <p:sldMasterId id="2147483697" r:id="rId4"/>
  </p:sldMasterIdLst>
  <p:notesMasterIdLst>
    <p:notesMasterId r:id="rId33"/>
  </p:notesMasterIdLst>
  <p:handoutMasterIdLst>
    <p:handoutMasterId r:id="rId34"/>
  </p:handoutMasterIdLst>
  <p:sldIdLst>
    <p:sldId id="287" r:id="rId5"/>
    <p:sldId id="357" r:id="rId6"/>
    <p:sldId id="388" r:id="rId7"/>
    <p:sldId id="358" r:id="rId8"/>
    <p:sldId id="359" r:id="rId9"/>
    <p:sldId id="360" r:id="rId10"/>
    <p:sldId id="361" r:id="rId11"/>
    <p:sldId id="362" r:id="rId12"/>
    <p:sldId id="364" r:id="rId13"/>
    <p:sldId id="365" r:id="rId14"/>
    <p:sldId id="366" r:id="rId15"/>
    <p:sldId id="363" r:id="rId16"/>
    <p:sldId id="367" r:id="rId17"/>
    <p:sldId id="368" r:id="rId18"/>
    <p:sldId id="370" r:id="rId19"/>
    <p:sldId id="369" r:id="rId20"/>
    <p:sldId id="371" r:id="rId21"/>
    <p:sldId id="372" r:id="rId22"/>
    <p:sldId id="375" r:id="rId23"/>
    <p:sldId id="377" r:id="rId24"/>
    <p:sldId id="373" r:id="rId25"/>
    <p:sldId id="378" r:id="rId26"/>
    <p:sldId id="379" r:id="rId27"/>
    <p:sldId id="380" r:id="rId28"/>
    <p:sldId id="381" r:id="rId29"/>
    <p:sldId id="383" r:id="rId30"/>
    <p:sldId id="384" r:id="rId31"/>
    <p:sldId id="385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Ha" initials="TH" lastIdx="37" clrIdx="0">
    <p:extLst>
      <p:ext uri="{19B8F6BF-5375-455C-9EA6-DF929625EA0E}">
        <p15:presenceInfo xmlns:p15="http://schemas.microsoft.com/office/powerpoint/2012/main" userId="S-1-5-21-889838981-920820592-1903951286-739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FFCC"/>
    <a:srgbClr val="CA9614"/>
    <a:srgbClr val="8BF12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34" autoAdjust="0"/>
  </p:normalViewPr>
  <p:slideViewPr>
    <p:cSldViewPr snapToGrid="0">
      <p:cViewPr varScale="1">
        <p:scale>
          <a:sx n="91" d="100"/>
          <a:sy n="91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59A322-BAEE-40C1-A23A-C3C3A0A54C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ViVa_MultimediaStoryboard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6A5F9-9583-471C-B2B3-30C0B512E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Wednesday, December 13, 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7798F-1485-4C57-B067-4D2C13095D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Overstocking_Scenario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614E5-BEBE-476A-BAF0-CC7511811A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C7F1-EE26-48E6-B2DC-8923ED5C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098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ViVa_MultimediaStoryboard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Wednesday, December 13, 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Overstocking_Scenario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7207-307C-401B-AAA8-854118A3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6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3E3AD-BAEA-4CD3-AB3D-5AFAB21935C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AA3C9-CD49-4F44-863C-CD3B35F5FF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9EB0327-201A-47F6-A1D9-787E74E85B3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029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42550-0DE7-49B7-A245-73FF29534C6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6E2AC-4D93-44BC-898E-806FA9BDE1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8E0EE64-03B0-45EC-80D1-D4922D711E9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322502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B833A-1310-4831-952F-BECB3BBAFBC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76E96-10F9-453F-A513-5F2B81628D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240C3D8-6B77-49F9-9F17-F3E5BDF5C8B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28249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2585D-017E-4743-989F-1A71BDDBC2A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0216B-DA19-4586-B163-CB53F13C1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C2C794A-E89A-4C47-8FD6-E5FD9E6BAF6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954197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A8957-BC69-48E2-BD6C-78D4F939639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496CF-51BA-4E34-A282-7587883B33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29A57D5-BFE4-4875-B16D-93D41372242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633929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20922-373D-4CD9-8EFD-87CEF8C8B78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C713C-440C-4274-B3F6-2259422599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FC367A3-DB32-4D36-9BAE-F90023B6EB8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11353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26D84-8974-4C47-8E15-2C7C720AB2C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0A700-03C5-407A-8F61-3F5158BB35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DBE0003-328C-485C-AB6B-5DDCE243122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526773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FC936-D6D0-4008-ABCD-34E6812B5BB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04791-273B-46BD-A6DC-F37D9F921C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8169887-66CB-41A7-A133-4B52F9BD8F0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02326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73C2B-51CC-4FC6-9308-A34412A0FA3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F3DB1-AC22-4C29-8D8E-C1F4A99A2E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0F79C62-4149-4CB8-9D11-ACBB789ECE3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611382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C8A6B-004B-42D2-BADC-7F8AAFCFC30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F6B20-7F44-4E83-9888-9FC6D7FD0B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DB98EC8-F9C4-4C96-A291-1B001796E9AD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50991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9F833-C9F0-437E-95E6-779EA5CD090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A237E-BA00-4B57-9743-BB6F50D470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9048640-2BC3-4A53-A1D1-E1EB2234417E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91031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480BB-FD90-4614-9710-4E9967224A3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268E6-2ECB-40F0-820F-8AECAA75ED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D5D6330-3488-4A94-BBB0-C336AFD5E23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688525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D958E-9FED-4979-B51F-4C5532FF726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01CB1-5330-4E31-BA27-7C96A80E63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ADDD6E7-AC8B-45C5-BDBA-6E553F4E8ED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127043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61A5D-6460-490A-9079-936E22D8826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89AD-FE91-4D7D-ABC0-9C2C5A7565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F6E967A-AFDF-4E20-AC0E-90471497914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606505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E9191-055D-4C83-8F4A-95ED5869449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8BCCB-F04A-409D-BCA8-2962A082C6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7B01C0A-31D2-477E-9A26-F95FA7B26C3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012128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03C0C-FD0F-4D52-BC05-E65E6BB2E5A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0FEE5-2270-4870-9B67-8A37E441C1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632CD3C-1DB1-4D80-AA51-3D0AE69C2FB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725740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62393-A5A5-4066-91AE-EEE235A9237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30E62-0AA0-4F92-93EB-4F7C9112D4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E0F9039-5FB2-4E93-A4F8-876FEA892BCE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024138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582D8-AC01-4B6E-9474-B27F5BAB68D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30A9A-7CE0-48FE-A29D-750180F74E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90CA5A8-1964-422D-955C-C169157E35F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374097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87912-BD49-4DA1-A23C-7A88BACB9A5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46D78-0F0A-4563-A974-E34784506A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F28D346-8CC4-4842-9293-BE404E69C72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608570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F0B06-AB1B-45EA-BE08-3268FFDA522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241CA-051C-40D1-A6B5-32F272B478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BDEF636-576B-437A-B457-FAD105CDE62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371233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ACD36-27BF-4F9C-8DA0-24D3ADAB728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1573C-581B-40AD-A608-91949DF762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80A3EA1-C82F-426E-8678-14BB903AF29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03099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62237-D8B7-4F3B-A30F-E7EBAF50FC4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A773A-BD43-4738-B0EA-26A73D353F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34F18C7-1EB8-4E32-B158-2F3E98BDDAF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57694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9C795-262E-4074-A2F3-98153B2F4A1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4E0AE-4BC1-4F49-BE29-B492E9A1EA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0FBB10B-00D8-457C-ACE2-9FC336F9D65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27666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4673B-1386-432D-A171-D62D8A881A2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E7ECD-AD20-4F25-98DF-AF13304C6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F620DBD-AE94-4524-A721-F0DA35C7859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31124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7BDE-4711-45CF-9894-76D3A7FD073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F4E23-9098-4609-B1FF-9A5AF472D5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A873991-8F84-4C21-BBAF-DCBA14E174C9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15945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C406-EB01-4D2B-A220-F58A25D8A48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DA331-6F2B-4F1F-8C22-FA5F39E4C5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34E8ABE-1DDE-46E7-919B-21CDE983766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68788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57A64-DF87-4299-B98E-F7A4113387B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0DFBD-C736-4116-A0A0-81C1F201D1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E0ECD9B-3940-43C5-A547-7D9EF7B5629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242626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F20BC-8451-43EE-8A3A-A59DB1263CC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December 13,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7D91-0A85-43C1-86FA-405D161E13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Overstocking_Scenario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421F24F-0CE5-4A05-B81F-EE1322488A1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64792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836" y="1816101"/>
            <a:ext cx="10412618" cy="4668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lIns="134149" anchor="ctr">
            <a:noAutofit/>
          </a:bodyPr>
          <a:lstStyle>
            <a:lvl1pPr marL="0" indent="0">
              <a:buFontTx/>
              <a:buNone/>
              <a:defRPr sz="2099" kern="10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609463" indent="0">
              <a:buFontTx/>
              <a:buNone/>
              <a:defRPr/>
            </a:lvl2pPr>
            <a:lvl3pPr marL="1218925" indent="0">
              <a:buFontTx/>
              <a:buNone/>
              <a:defRPr/>
            </a:lvl3pPr>
            <a:lvl4pPr marL="1828388" indent="0">
              <a:buFontTx/>
              <a:buNone/>
              <a:defRPr/>
            </a:lvl4pPr>
            <a:lvl5pPr marL="2437851" indent="0">
              <a:buFontTx/>
              <a:buNone/>
              <a:defRPr/>
            </a:lvl5pPr>
          </a:lstStyle>
          <a:p>
            <a:pPr lvl="0"/>
            <a:r>
              <a:rPr lang="en-JM" dirty="0"/>
              <a:t>Click to add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18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6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0835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1636" y="447919"/>
            <a:ext cx="10411884" cy="3492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99" kern="10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609463" indent="0">
              <a:buFontTx/>
              <a:buNone/>
              <a:defRPr/>
            </a:lvl2pPr>
            <a:lvl3pPr marL="1218925" indent="0">
              <a:buFontTx/>
              <a:buNone/>
              <a:defRPr/>
            </a:lvl3pPr>
            <a:lvl4pPr marL="1828388" indent="0">
              <a:buFontTx/>
              <a:buNone/>
              <a:defRPr/>
            </a:lvl4pPr>
            <a:lvl5pPr marL="24378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6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5" y="1751013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98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2109759"/>
            <a:ext cx="10412617" cy="400111"/>
          </a:xfrm>
          <a:noFill/>
        </p:spPr>
        <p:txBody>
          <a:bodyPr wrap="square" rtlCol="0">
            <a:noAutofit/>
          </a:bodyPr>
          <a:lstStyle>
            <a:lvl1pPr algn="ctr">
              <a:defRPr lang="en-US" sz="2400" cap="none" baseline="0" dirty="0">
                <a:solidFill>
                  <a:srgbClr val="F2F2F2">
                    <a:lumMod val="25000"/>
                  </a:srgbClr>
                </a:solidFill>
                <a:latin typeface="+mj-lt"/>
              </a:defRPr>
            </a:lvl1pPr>
          </a:lstStyle>
          <a:p>
            <a:pPr marL="0" lvl="0" algn="ctr">
              <a:lnSpc>
                <a:spcPct val="12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9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2634350"/>
            <a:ext cx="10412617" cy="646331"/>
          </a:xfrm>
        </p:spPr>
        <p:txBody>
          <a:bodyPr vert="horz" lIns="121780" tIns="60890" rIns="121780" bIns="60890" rtlCol="0" anchor="ctr">
            <a:noAutofit/>
          </a:bodyPr>
          <a:lstStyle>
            <a:lvl1pPr algn="ctr">
              <a:defRPr lang="en-US" sz="3205" spc="-146" dirty="0">
                <a:latin typeface="+mj-lt"/>
              </a:defRPr>
            </a:lvl1pPr>
          </a:lstStyle>
          <a:p>
            <a:pPr marL="0" lvl="0" algn="ctr">
              <a:spcBef>
                <a:spcPts val="3201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81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59547" y="282772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283434" y="2818847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607321" y="283660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931210" y="283660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4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176213"/>
            <a:ext cx="10412617" cy="1143000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7976" y="2359586"/>
            <a:ext cx="5406481" cy="30162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81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7" y="1525706"/>
            <a:ext cx="12185944" cy="28089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6963" y="173736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674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7" y="2"/>
            <a:ext cx="12185944" cy="2900363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0836" y="2791212"/>
            <a:ext cx="10412617" cy="1143000"/>
          </a:xfrm>
        </p:spPr>
        <p:txBody>
          <a:bodyPr>
            <a:noAutofit/>
          </a:bodyPr>
          <a:lstStyle>
            <a:lvl1pPr algn="ctr">
              <a:defRPr sz="4508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53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465576"/>
            <a:ext cx="4948440" cy="1143000"/>
          </a:xfrm>
        </p:spPr>
        <p:txBody>
          <a:bodyPr vert="horz" lIns="121954" tIns="60977" rIns="121954" bIns="60977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613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31728" y="334806"/>
            <a:ext cx="5676900" cy="60936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263" y="173736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252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630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9694" y="176213"/>
            <a:ext cx="10412617" cy="1143000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25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1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" y="2203704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35" y="2148840"/>
            <a:ext cx="10412618" cy="1143000"/>
          </a:xfrm>
        </p:spPr>
        <p:txBody>
          <a:bodyPr vert="horz" lIns="121954" tIns="60977" rIns="121954" bIns="60977" rtlCol="0" anchor="ctr">
            <a:normAutofit/>
          </a:bodyPr>
          <a:lstStyle>
            <a:lvl1pPr>
              <a:defRPr lang="en-US" dirty="0">
                <a:solidFill>
                  <a:schemeClr val="accent3"/>
                </a:solidFill>
                <a:ea typeface="Titillium Web"/>
                <a:cs typeface="Titillium WebLight"/>
              </a:defRPr>
            </a:lvl1pPr>
          </a:lstStyle>
          <a:p>
            <a:pPr marL="0" lvl="0">
              <a:spcBef>
                <a:spcPts val="3199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3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3552827"/>
            <a:ext cx="12192001" cy="3044825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1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973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081054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46135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211217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5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2700" y="2063751"/>
            <a:ext cx="4445000" cy="4083832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9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2699" y="1726239"/>
            <a:ext cx="3906694" cy="2159548"/>
          </a:xfrm>
        </p:spPr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3358" y="-5061"/>
            <a:ext cx="4458642" cy="6863061"/>
          </a:xfrm>
        </p:spPr>
        <p:txBody>
          <a:bodyPr>
            <a:normAutofit/>
          </a:bodyPr>
          <a:lstStyle>
            <a:lvl1pPr>
              <a:defRPr sz="15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5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949497" y="2675371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647132" y="2675371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44767" y="2728204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9042403" y="2718044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5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customXml" Target="../../customXml/item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politic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835" y="445692"/>
            <a:ext cx="10412618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836" y="1819656"/>
            <a:ext cx="10412618" cy="4672584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" y="484633"/>
            <a:ext cx="61168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2099">
                <a:solidFill>
                  <a:schemeClr val="bg1"/>
                </a:solidFill>
                <a:latin typeface="+mj-lt"/>
              </a:defRPr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custData r:id="rId14"/>
      <p:tags r:id="rId15"/>
    </p:custDataLst>
    <p:extLst>
      <p:ext uri="{BB962C8B-B14F-4D97-AF65-F5344CB8AC3E}">
        <p14:creationId xmlns:p14="http://schemas.microsoft.com/office/powerpoint/2010/main" val="213347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609463" rtl="0" eaLnBrk="1" latinLnBrk="0" hangingPunct="1">
        <a:spcBef>
          <a:spcPct val="0"/>
        </a:spcBef>
        <a:buNone/>
        <a:defRPr sz="3698" b="1" i="0" kern="1200">
          <a:solidFill>
            <a:schemeClr val="tx2"/>
          </a:solidFill>
          <a:latin typeface="+mj-lt"/>
          <a:ea typeface="Titillium WebSemiBold" panose="00000700000000000000" pitchFamily="2" charset="0"/>
          <a:cs typeface="Titillium WebSemiBold" panose="00000700000000000000" pitchFamily="2" charset="0"/>
        </a:defRPr>
      </a:lvl1pPr>
    </p:titleStyle>
    <p:bodyStyle>
      <a:lvl1pPr marL="457097" indent="-457097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accent2"/>
          </a:solidFill>
          <a:latin typeface="+mn-lt"/>
          <a:ea typeface="+mn-ea"/>
          <a:cs typeface="+mn-cs"/>
        </a:defRPr>
      </a:lvl1pPr>
      <a:lvl2pPr marL="990377" indent="-380914" algn="l" defTabSz="609463" rtl="0" eaLnBrk="1" latinLnBrk="0" hangingPunct="1">
        <a:spcBef>
          <a:spcPct val="20000"/>
        </a:spcBef>
        <a:buFont typeface="Arial"/>
        <a:buChar char="–"/>
        <a:defRPr sz="2399" kern="1200">
          <a:solidFill>
            <a:schemeClr val="accent2"/>
          </a:solidFill>
          <a:latin typeface="+mn-lt"/>
          <a:ea typeface="+mn-ea"/>
          <a:cs typeface="+mn-cs"/>
        </a:defRPr>
      </a:lvl2pPr>
      <a:lvl3pPr marL="1523657" indent="-304732" algn="l" defTabSz="609463" rtl="0" eaLnBrk="1" latinLnBrk="0" hangingPunct="1">
        <a:spcBef>
          <a:spcPct val="20000"/>
        </a:spcBef>
        <a:buFont typeface="Arial"/>
        <a:buChar char="•"/>
        <a:defRPr sz="2099" kern="1200">
          <a:solidFill>
            <a:schemeClr val="accent2"/>
          </a:solidFill>
          <a:latin typeface="+mn-lt"/>
          <a:ea typeface="+mn-ea"/>
          <a:cs typeface="+mn-cs"/>
        </a:defRPr>
      </a:lvl3pPr>
      <a:lvl4pPr marL="2133120" indent="-304732" algn="l" defTabSz="609463" rtl="0" eaLnBrk="1" latinLnBrk="0" hangingPunct="1">
        <a:spcBef>
          <a:spcPct val="20000"/>
        </a:spcBef>
        <a:buFont typeface="Arial"/>
        <a:buChar char="–"/>
        <a:defRPr sz="18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2742582" indent="-304732" algn="l" defTabSz="609463" rtl="0" eaLnBrk="1" latinLnBrk="0" hangingPunct="1">
        <a:spcBef>
          <a:spcPct val="20000"/>
        </a:spcBef>
        <a:buFont typeface="Arial"/>
        <a:buChar char="»"/>
        <a:defRPr sz="18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52045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8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692"/>
            <a:ext cx="12192000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  <a:prstGeom prst="rect">
            <a:avLst/>
          </a:prstGeom>
        </p:spPr>
        <p:txBody>
          <a:bodyPr vert="horz" lIns="121780" tIns="60890" rIns="121780" bIns="6089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963" y="1604788"/>
            <a:ext cx="10412617" cy="4879499"/>
          </a:xfrm>
          <a:prstGeom prst="rect">
            <a:avLst/>
          </a:prstGeom>
        </p:spPr>
        <p:txBody>
          <a:bodyPr vert="horz" lIns="121780" tIns="60890" rIns="121780" bIns="6089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custData r:id="rId13"/>
      <p:tags r:id="rId14"/>
    </p:custDataLst>
    <p:extLst>
      <p:ext uri="{BB962C8B-B14F-4D97-AF65-F5344CB8AC3E}">
        <p14:creationId xmlns:p14="http://schemas.microsoft.com/office/powerpoint/2010/main" val="7599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609934" rtl="0" eaLnBrk="1" latinLnBrk="0" hangingPunct="1">
        <a:spcBef>
          <a:spcPct val="0"/>
        </a:spcBef>
        <a:buNone/>
        <a:defRPr sz="4508" b="0" kern="1200" spc="-160">
          <a:solidFill>
            <a:schemeClr val="bg2">
              <a:lumMod val="25000"/>
            </a:schemeClr>
          </a:solidFill>
          <a:latin typeface="+mj-lt"/>
          <a:ea typeface="Roboto Medium"/>
          <a:cs typeface="Roboto Medium"/>
        </a:defRPr>
      </a:lvl1pPr>
    </p:titleStyle>
    <p:bodyStyle>
      <a:lvl1pPr marL="457450" indent="-457450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2"/>
          </a:solidFill>
          <a:latin typeface="+mn-lt"/>
          <a:ea typeface="+mn-ea"/>
          <a:cs typeface="+mn-cs"/>
        </a:defRPr>
      </a:lvl1pPr>
      <a:lvl2pPr marL="991143" indent="-381209" algn="l" defTabSz="609934" rtl="0" eaLnBrk="1" latinLnBrk="0" hangingPunct="1">
        <a:spcBef>
          <a:spcPct val="20000"/>
        </a:spcBef>
        <a:buFont typeface="Arial"/>
        <a:buChar char="–"/>
        <a:defRPr sz="2404" kern="1200">
          <a:solidFill>
            <a:schemeClr val="tx2"/>
          </a:solidFill>
          <a:latin typeface="+mn-lt"/>
          <a:ea typeface="+mn-ea"/>
          <a:cs typeface="+mn-cs"/>
        </a:defRPr>
      </a:lvl2pPr>
      <a:lvl3pPr marL="1524835" indent="-304967" algn="l" defTabSz="609934" rtl="0" eaLnBrk="1" latinLnBrk="0" hangingPunct="1">
        <a:spcBef>
          <a:spcPct val="20000"/>
        </a:spcBef>
        <a:buFont typeface="Arial"/>
        <a:buChar char="•"/>
        <a:defRPr sz="2104" kern="1200">
          <a:solidFill>
            <a:schemeClr val="tx2"/>
          </a:solidFill>
          <a:latin typeface="+mn-lt"/>
          <a:ea typeface="+mn-ea"/>
          <a:cs typeface="+mn-cs"/>
        </a:defRPr>
      </a:lvl3pPr>
      <a:lvl4pPr marL="2134769" indent="-304967" algn="l" defTabSz="609934" rtl="0" eaLnBrk="1" latinLnBrk="0" hangingPunct="1">
        <a:spcBef>
          <a:spcPct val="20000"/>
        </a:spcBef>
        <a:buFont typeface="Arial"/>
        <a:buChar char="–"/>
        <a:defRPr sz="1903" kern="1200">
          <a:solidFill>
            <a:schemeClr val="tx2"/>
          </a:solidFill>
          <a:latin typeface="+mn-lt"/>
          <a:ea typeface="+mn-ea"/>
          <a:cs typeface="+mn-cs"/>
        </a:defRPr>
      </a:lvl4pPr>
      <a:lvl5pPr marL="2744703" indent="-304967" algn="l" defTabSz="609934" rtl="0" eaLnBrk="1" latinLnBrk="0" hangingPunct="1">
        <a:spcBef>
          <a:spcPct val="20000"/>
        </a:spcBef>
        <a:buFont typeface="Arial"/>
        <a:buChar char="»"/>
        <a:defRPr sz="1903" kern="1200">
          <a:solidFill>
            <a:schemeClr val="tx2"/>
          </a:solidFill>
          <a:latin typeface="+mn-lt"/>
          <a:ea typeface="+mn-ea"/>
          <a:cs typeface="+mn-cs"/>
        </a:defRPr>
      </a:lvl5pPr>
      <a:lvl6pPr marL="3354637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6pPr>
      <a:lvl7pPr marL="3964571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7pPr>
      <a:lvl8pPr marL="4574505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8pPr>
      <a:lvl9pPr marL="5184440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1pPr>
      <a:lvl2pPr marL="609934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2pPr>
      <a:lvl3pPr marL="1219868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3pPr>
      <a:lvl4pPr marL="1829802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4pPr>
      <a:lvl5pPr marL="2439737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5pPr>
      <a:lvl6pPr marL="3049671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6pPr>
      <a:lvl7pPr marL="3659605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7pPr>
      <a:lvl8pPr marL="4269539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8pPr>
      <a:lvl9pPr marL="4879473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15.png"/><Relationship Id="rId11" Type="http://schemas.openxmlformats.org/officeDocument/2006/relationships/image" Target="../media/image42.pn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Relationship Id="rId6" Type="http://schemas.openxmlformats.org/officeDocument/2006/relationships/image" Target="../media/image55.png"/><Relationship Id="rId5" Type="http://schemas.microsoft.com/office/2007/relationships/hdphoto" Target="../media/hdphoto3.wdp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57.png"/><Relationship Id="rId5" Type="http://schemas.microsoft.com/office/2007/relationships/hdphoto" Target="../media/hdphoto4.wdp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Relationship Id="rId6" Type="http://schemas.openxmlformats.org/officeDocument/2006/relationships/image" Target="../media/image60.png"/><Relationship Id="rId5" Type="http://schemas.microsoft.com/office/2007/relationships/hdphoto" Target="../media/hdphoto3.wdp"/><Relationship Id="rId4" Type="http://schemas.openxmlformats.org/officeDocument/2006/relationships/image" Target="../media/image54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051" y="0"/>
            <a:ext cx="12211051" cy="6858000"/>
          </a:xfrm>
          <a:prstGeom prst="rect">
            <a:avLst/>
          </a:prstGeom>
          <a:solidFill>
            <a:schemeClr val="tx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8B195FF-1075-4859-BD7E-7AA9B54151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289" y="2102295"/>
            <a:ext cx="6884313" cy="3872426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005840" y="2084832"/>
            <a:ext cx="3858259" cy="460375"/>
          </a:xfrm>
          <a:prstGeom prst="rect">
            <a:avLst/>
          </a:prstGeom>
        </p:spPr>
        <p:txBody>
          <a:bodyPr vert="horz" lIns="121954" tIns="60977" rIns="121954" bIns="60977" rtlCol="0">
            <a:noAutofit/>
          </a:bodyPr>
          <a:lstStyle>
            <a:lvl1pPr marL="457097" indent="-457097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377" indent="-380914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23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3657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3120" indent="-304732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18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2582" indent="-304732" algn="l" defTabSz="609463" rtl="0" eaLnBrk="1" latinLnBrk="0" hangingPunct="1">
              <a:spcBef>
                <a:spcPct val="20000"/>
              </a:spcBef>
              <a:buFont typeface="Arial"/>
              <a:buChar char="»"/>
              <a:defRPr sz="18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2045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8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Visibility for Vaccines </a:t>
            </a:r>
            <a:r>
              <a:rPr lang="en-US" sz="2099" i="1" dirty="0">
                <a:solidFill>
                  <a:schemeClr val="bg1"/>
                </a:solidFill>
                <a:latin typeface="+mj-lt"/>
                <a:cs typeface="Titillium WebSemiBold"/>
              </a:rPr>
              <a:t>presents</a:t>
            </a:r>
            <a:r>
              <a:rPr lang="en-US" sz="2099" dirty="0">
                <a:solidFill>
                  <a:schemeClr val="bg1"/>
                </a:solidFill>
                <a:latin typeface="+mj-lt"/>
                <a:cs typeface="Titillium WebSemiBold"/>
              </a:rPr>
              <a:t> 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994034" y="3534688"/>
            <a:ext cx="5127366" cy="1035630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</a:rPr>
              <a:t>A series of lessons designed to lead you through the stock visualizations on the </a:t>
            </a:r>
            <a:r>
              <a:rPr lang="en-US" sz="2099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</a:rPr>
              <a:t> Platform.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1</a:t>
            </a:fld>
            <a:endParaRPr lang="en-J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4034" y="2452710"/>
            <a:ext cx="10412618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Scenarios in </a:t>
            </a:r>
            <a:r>
              <a:rPr lang="en-US" sz="4800" dirty="0" err="1">
                <a:solidFill>
                  <a:srgbClr val="00B0F0"/>
                </a:solidFill>
              </a:rPr>
              <a:t>ViVa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5FB768-DFDC-4CFE-A539-A838266C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755" y="1608810"/>
            <a:ext cx="6854218" cy="3973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1EA3CE3-519C-4B16-84ED-D86BA1F6B712}"/>
              </a:ext>
            </a:extLst>
          </p:cNvPr>
          <p:cNvGrpSpPr/>
          <p:nvPr/>
        </p:nvGrpSpPr>
        <p:grpSpPr>
          <a:xfrm>
            <a:off x="-19051" y="6245556"/>
            <a:ext cx="12211051" cy="691356"/>
            <a:chOff x="-19052" y="5841234"/>
            <a:chExt cx="12211051" cy="691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ED089E-F64B-4D7E-9A6D-9F30D9CD38C7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4D37AC-6972-492B-8D38-74C94F8883EC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7DB6-4331-465A-9BF3-D44F5B1218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4978A72-1FF9-4B9F-BFC9-3165ED1A8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BFE511-2A99-4FCD-B71D-9AAD00276236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761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10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81175" y="733425"/>
            <a:ext cx="1133475" cy="5619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89155D-27F2-4E04-9653-9010508F7AB8}"/>
              </a:ext>
            </a:extLst>
          </p:cNvPr>
          <p:cNvCxnSpPr>
            <a:cxnSpLocks/>
          </p:cNvCxnSpPr>
          <p:nvPr/>
        </p:nvCxnSpPr>
        <p:spPr>
          <a:xfrm flipH="1">
            <a:off x="4171950" y="2343151"/>
            <a:ext cx="276226" cy="657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D1BB73A-67C7-42E5-807D-055AAB68C881}"/>
              </a:ext>
            </a:extLst>
          </p:cNvPr>
          <p:cNvSpPr/>
          <p:nvPr/>
        </p:nvSpPr>
        <p:spPr>
          <a:xfrm>
            <a:off x="104775" y="1323975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448175" y="1552577"/>
            <a:ext cx="3914775" cy="790574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As of today,  pentavalent is above the maximum stock level for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11BEF-3870-4F1F-A4C7-D0E46F4B44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3"/>
          <a:stretch/>
        </p:blipFill>
        <p:spPr>
          <a:xfrm>
            <a:off x="3362325" y="2780643"/>
            <a:ext cx="2171700" cy="3483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61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D4914C-B08D-4ED8-80CC-042711BF8C53}"/>
              </a:ext>
            </a:extLst>
          </p:cNvPr>
          <p:cNvSpPr/>
          <p:nvPr/>
        </p:nvSpPr>
        <p:spPr>
          <a:xfrm>
            <a:off x="161925" y="1236851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11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039100" y="3899308"/>
            <a:ext cx="3814763" cy="234537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Based on the estimated consumption rate, the current stock of pentavalent will sustain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 for the next 4 months.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812925" y="791007"/>
            <a:ext cx="939800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Bent Line with Accent Bar 6">
            <a:extLst>
              <a:ext uri="{FF2B5EF4-FFF2-40B4-BE49-F238E27FC236}">
                <a16:creationId xmlns:a16="http://schemas.microsoft.com/office/drawing/2014/main" id="{308A1FEE-403B-48E8-B2FC-A45D9A9C7FFB}"/>
              </a:ext>
            </a:extLst>
          </p:cNvPr>
          <p:cNvSpPr/>
          <p:nvPr/>
        </p:nvSpPr>
        <p:spPr>
          <a:xfrm flipH="1" flipV="1">
            <a:off x="3362322" y="4848223"/>
            <a:ext cx="3800477" cy="361951"/>
          </a:xfrm>
          <a:prstGeom prst="accentCallout2">
            <a:avLst>
              <a:gd name="adj1" fmla="val 74858"/>
              <a:gd name="adj2" fmla="val -4780"/>
              <a:gd name="adj3" fmla="val 77489"/>
              <a:gd name="adj4" fmla="val -17726"/>
              <a:gd name="adj5" fmla="val 345728"/>
              <a:gd name="adj6" fmla="val -24104"/>
            </a:avLst>
          </a:prstGeom>
          <a:solidFill>
            <a:srgbClr val="FFFF00">
              <a:alpha val="8000"/>
            </a:srgbClr>
          </a:solidFill>
          <a:ln w="57150">
            <a:solidFill>
              <a:schemeClr val="tx1"/>
            </a:solidFill>
          </a:ln>
          <a:effectLst>
            <a:glow rad="101600">
              <a:srgbClr val="FFC000">
                <a:alpha val="47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66BBB-B919-43FF-AD78-64D454242A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81"/>
          <a:stretch/>
        </p:blipFill>
        <p:spPr>
          <a:xfrm>
            <a:off x="8334703" y="1465452"/>
            <a:ext cx="1880367" cy="2476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4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5DDC63-159A-45D1-B0EE-1E50E97DA8F0}"/>
              </a:ext>
            </a:extLst>
          </p:cNvPr>
          <p:cNvSpPr/>
          <p:nvPr/>
        </p:nvSpPr>
        <p:spPr>
          <a:xfrm>
            <a:off x="142874" y="1220542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12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84350" y="745208"/>
            <a:ext cx="1035050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491162" y="1690871"/>
            <a:ext cx="3552825" cy="709368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However, a confirmed order is expected in less than two months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1E56A3-0B90-4E81-AA47-DC4912453DCD}"/>
              </a:ext>
            </a:extLst>
          </p:cNvPr>
          <p:cNvCxnSpPr>
            <a:stCxn id="9" idx="1"/>
          </p:cNvCxnSpPr>
          <p:nvPr/>
        </p:nvCxnSpPr>
        <p:spPr>
          <a:xfrm flipH="1">
            <a:off x="4457700" y="2045555"/>
            <a:ext cx="1033462" cy="792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2A435BE-8E42-4BCE-BA97-4941A17D71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4"/>
          <a:stretch/>
        </p:blipFill>
        <p:spPr>
          <a:xfrm>
            <a:off x="8848831" y="1690871"/>
            <a:ext cx="2457236" cy="4552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86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5DDC63-159A-45D1-B0EE-1E50E97DA8F0}"/>
              </a:ext>
            </a:extLst>
          </p:cNvPr>
          <p:cNvSpPr/>
          <p:nvPr/>
        </p:nvSpPr>
        <p:spPr>
          <a:xfrm>
            <a:off x="233362" y="1331239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13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2212975" y="852731"/>
            <a:ext cx="1035050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491162" y="1690871"/>
            <a:ext cx="3552825" cy="709368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There is also a planned order two months after the confirmed order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1E56A3-0B90-4E81-AA47-DC4912453DCD}"/>
              </a:ext>
            </a:extLst>
          </p:cNvPr>
          <p:cNvCxnSpPr>
            <a:cxnSpLocks/>
          </p:cNvCxnSpPr>
          <p:nvPr/>
        </p:nvCxnSpPr>
        <p:spPr>
          <a:xfrm flipH="1">
            <a:off x="7124700" y="2400239"/>
            <a:ext cx="95249" cy="342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73FF919-A538-4C2B-92DA-DD6F6456E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074" y="2045555"/>
            <a:ext cx="2456901" cy="4554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52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5DDC63-159A-45D1-B0EE-1E50E97DA8F0}"/>
              </a:ext>
            </a:extLst>
          </p:cNvPr>
          <p:cNvSpPr/>
          <p:nvPr/>
        </p:nvSpPr>
        <p:spPr>
          <a:xfrm>
            <a:off x="177606" y="1321744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14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74825" y="823239"/>
            <a:ext cx="1035050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095750" y="1690871"/>
            <a:ext cx="5705475" cy="709368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These orders will push the stock level even further beyond the maximum level for pentavalent here in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1E56A3-0B90-4E81-AA47-DC4912453DCD}"/>
              </a:ext>
            </a:extLst>
          </p:cNvPr>
          <p:cNvCxnSpPr>
            <a:cxnSpLocks/>
          </p:cNvCxnSpPr>
          <p:nvPr/>
        </p:nvCxnSpPr>
        <p:spPr>
          <a:xfrm flipH="1">
            <a:off x="6391275" y="2400239"/>
            <a:ext cx="828675" cy="438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2A435BE-8E42-4BCE-BA97-4941A17D71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04"/>
          <a:stretch/>
        </p:blipFill>
        <p:spPr>
          <a:xfrm flipH="1">
            <a:off x="9196168" y="2400239"/>
            <a:ext cx="2374113" cy="3889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34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5DDC63-159A-45D1-B0EE-1E50E97DA8F0}"/>
              </a:ext>
            </a:extLst>
          </p:cNvPr>
          <p:cNvSpPr/>
          <p:nvPr/>
        </p:nvSpPr>
        <p:spPr>
          <a:xfrm>
            <a:off x="167268" y="1331239"/>
            <a:ext cx="6095419" cy="45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D9B2291-E379-4AD8-9613-8FD177F7389D}"/>
              </a:ext>
            </a:extLst>
          </p:cNvPr>
          <p:cNvSpPr txBox="1">
            <a:spLocks/>
          </p:cNvSpPr>
          <p:nvPr/>
        </p:nvSpPr>
        <p:spPr>
          <a:xfrm>
            <a:off x="4053016" y="1788441"/>
            <a:ext cx="7891335" cy="794121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National Vaccine Store is running out of storage capacity. We are introducing a new vaccine next year and need to reserve space in the cold store.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15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74825" y="823239"/>
            <a:ext cx="1035050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B3C1F-E263-4744-91E5-EEF7C9E4B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98682" y="2933869"/>
            <a:ext cx="2091248" cy="3429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063959-B780-4490-AB60-D21C2E3C14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42" b="13941"/>
          <a:stretch/>
        </p:blipFill>
        <p:spPr>
          <a:xfrm>
            <a:off x="9350897" y="2876518"/>
            <a:ext cx="1939847" cy="3487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14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</p:spPr>
      </p:pic>
      <p:sp>
        <p:nvSpPr>
          <p:cNvPr id="5" name="Rectangle 4"/>
          <p:cNvSpPr/>
          <p:nvPr/>
        </p:nvSpPr>
        <p:spPr>
          <a:xfrm>
            <a:off x="6515100" y="0"/>
            <a:ext cx="575498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852240" y="4072519"/>
            <a:ext cx="5139736" cy="1149166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EPI Manager knows that overstocking of pentavalent at the National Vaccine Store means that cold storage capacity is reduced.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670B-253D-495B-AE99-D8C8CAB79811}"/>
              </a:ext>
            </a:extLst>
          </p:cNvPr>
          <p:cNvGrpSpPr/>
          <p:nvPr/>
        </p:nvGrpSpPr>
        <p:grpSpPr>
          <a:xfrm>
            <a:off x="-145962" y="3019425"/>
            <a:ext cx="3871037" cy="3286737"/>
            <a:chOff x="6596723" y="3429000"/>
            <a:chExt cx="3871037" cy="31815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57DE2F-4305-42A8-9FDE-1C8CC19D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596723" y="3429000"/>
              <a:ext cx="3871037" cy="318150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68852-0051-44E8-BD52-7E06A780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275" y="3511980"/>
              <a:ext cx="3676351" cy="228657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DA923B0-743D-459D-85B6-B706D8885DB0}"/>
              </a:ext>
            </a:extLst>
          </p:cNvPr>
          <p:cNvSpPr txBox="1">
            <a:spLocks/>
          </p:cNvSpPr>
          <p:nvPr/>
        </p:nvSpPr>
        <p:spPr>
          <a:xfrm>
            <a:off x="6772957" y="1256915"/>
            <a:ext cx="4990418" cy="126199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The Cold Chain Team immediately follows up with the EPI Manager at the Ministry of Health.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FFC823-A6F8-479B-9A59-4311376D4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058" y="2238375"/>
            <a:ext cx="2320791" cy="461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DBA0EF-68E9-4FB6-B765-2D6F0BD0D3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516" y="2121762"/>
            <a:ext cx="2317365" cy="47315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145610-41CE-4032-A73B-6D291D1F9E89}"/>
              </a:ext>
            </a:extLst>
          </p:cNvPr>
          <p:cNvSpPr txBox="1"/>
          <p:nvPr/>
        </p:nvSpPr>
        <p:spPr>
          <a:xfrm>
            <a:off x="6852239" y="790132"/>
            <a:ext cx="3270023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Escalate to EPI Manager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A488FF-017F-4756-9412-B8EF98D65BEA}"/>
              </a:ext>
            </a:extLst>
          </p:cNvPr>
          <p:cNvSpPr txBox="1"/>
          <p:nvPr/>
        </p:nvSpPr>
        <p:spPr>
          <a:xfrm>
            <a:off x="6970152" y="3577924"/>
            <a:ext cx="3270023" cy="395794"/>
          </a:xfrm>
          <a:prstGeom prst="rect">
            <a:avLst/>
          </a:prstGeom>
          <a:solidFill>
            <a:schemeClr val="accent1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Risk identified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1B27C7A-C35E-4D59-8DB3-16B16C143CC4}"/>
              </a:ext>
            </a:extLst>
          </p:cNvPr>
          <p:cNvSpPr txBox="1">
            <a:spLocks/>
          </p:cNvSpPr>
          <p:nvPr/>
        </p:nvSpPr>
        <p:spPr>
          <a:xfrm>
            <a:off x="6809177" y="2347901"/>
            <a:ext cx="4754174" cy="509599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He views the situation in </a:t>
            </a:r>
            <a:r>
              <a:rPr lang="en-US" sz="2000" dirty="0" err="1">
                <a:solidFill>
                  <a:schemeClr val="bg1"/>
                </a:solidFill>
              </a:rPr>
              <a:t>ViVa</a:t>
            </a:r>
            <a:r>
              <a:rPr lang="en-US" sz="2000" dirty="0">
                <a:solidFill>
                  <a:schemeClr val="bg1"/>
                </a:solidFill>
              </a:rPr>
              <a:t> and confirms the team’s initial findings.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81C2885-D984-4024-A2D1-3AF47B678030}"/>
              </a:ext>
            </a:extLst>
          </p:cNvPr>
          <p:cNvSpPr txBox="1">
            <a:spLocks/>
          </p:cNvSpPr>
          <p:nvPr/>
        </p:nvSpPr>
        <p:spPr>
          <a:xfrm>
            <a:off x="6852239" y="5320486"/>
            <a:ext cx="5139737" cy="1116218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This creates additional problems for other vaccine deliveries. Storage space for the rotavirus vaccine introduction is decreased. </a:t>
            </a: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E74C22-DC61-4B5B-9F7A-D1FE5CC52B6A}"/>
              </a:ext>
            </a:extLst>
          </p:cNvPr>
          <p:cNvGrpSpPr/>
          <p:nvPr/>
        </p:nvGrpSpPr>
        <p:grpSpPr>
          <a:xfrm>
            <a:off x="-19051" y="6218702"/>
            <a:ext cx="12325351" cy="691356"/>
            <a:chOff x="-19051" y="6233751"/>
            <a:chExt cx="12211051" cy="6913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15E887-45EB-469A-8E1F-8509A6F7AB77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A28713D-C46F-4F6E-8756-A8EEB1E3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F0DD20B-0DEA-448B-B886-7E0355465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2556F8-B118-456F-AA4B-70CF722263D6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C696083-CBF2-48B6-A0C3-BFF1D45BFF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97889" y="2265591"/>
            <a:ext cx="2761426" cy="4071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99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2342740" cy="260985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22684" y="1116924"/>
            <a:ext cx="8151372" cy="1015477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EPI Manager is interested in the cause of the overstocking. The team looks through the historical data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to draw conclusions.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670B-253D-495B-AE99-D8C8CAB79811}"/>
              </a:ext>
            </a:extLst>
          </p:cNvPr>
          <p:cNvGrpSpPr/>
          <p:nvPr/>
        </p:nvGrpSpPr>
        <p:grpSpPr>
          <a:xfrm>
            <a:off x="-145962" y="3019425"/>
            <a:ext cx="3871037" cy="3286737"/>
            <a:chOff x="6596723" y="3429000"/>
            <a:chExt cx="3871037" cy="31815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57DE2F-4305-42A8-9FDE-1C8CC19D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596723" y="3429000"/>
              <a:ext cx="3871037" cy="318150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68852-0051-44E8-BD52-7E06A780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275" y="3493357"/>
              <a:ext cx="3676351" cy="23236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CFFC823-A6F8-479B-9A59-4311376D40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"/>
          <a:stretch/>
        </p:blipFill>
        <p:spPr>
          <a:xfrm>
            <a:off x="7674825" y="3032523"/>
            <a:ext cx="3440850" cy="3803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DBA0EF-68E9-4FB6-B765-2D6F0BD0D3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803627" y="3032523"/>
            <a:ext cx="4097305" cy="3816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03BAB5-FAAA-4A88-A39D-3B917E6313DE}"/>
              </a:ext>
            </a:extLst>
          </p:cNvPr>
          <p:cNvSpPr txBox="1"/>
          <p:nvPr/>
        </p:nvSpPr>
        <p:spPr>
          <a:xfrm>
            <a:off x="535428" y="555444"/>
            <a:ext cx="3268199" cy="395794"/>
          </a:xfrm>
          <a:prstGeom prst="rect">
            <a:avLst/>
          </a:prstGeom>
          <a:solidFill>
            <a:srgbClr val="FFC00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latin typeface="+mj-lt"/>
                <a:cs typeface="Titillium WebRegular"/>
              </a:rPr>
              <a:t>Team Reflection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AE8267-F9A5-48F7-951A-3D14E75E4954}"/>
              </a:ext>
            </a:extLst>
          </p:cNvPr>
          <p:cNvGrpSpPr/>
          <p:nvPr/>
        </p:nvGrpSpPr>
        <p:grpSpPr>
          <a:xfrm>
            <a:off x="8747037" y="228375"/>
            <a:ext cx="2958847" cy="2153100"/>
            <a:chOff x="8562975" y="4159664"/>
            <a:chExt cx="2958847" cy="21531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D0C293-3C44-472D-A5CD-98089FCBA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2975" y="4216703"/>
              <a:ext cx="2953772" cy="20960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07C7CE-7C69-43EA-A224-4D102F288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2975" y="4159664"/>
              <a:ext cx="2958847" cy="171542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42563D-4EC9-47A1-81DD-81DBFE950A22}"/>
              </a:ext>
            </a:extLst>
          </p:cNvPr>
          <p:cNvGrpSpPr/>
          <p:nvPr/>
        </p:nvGrpSpPr>
        <p:grpSpPr>
          <a:xfrm>
            <a:off x="-19051" y="6218702"/>
            <a:ext cx="12341149" cy="691356"/>
            <a:chOff x="-19051" y="6233751"/>
            <a:chExt cx="12211051" cy="6913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58691E5-20D0-4330-B563-F7EF41FB8230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B61A515-B3A7-4185-87E9-D4A340CFD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7953CE3-CB51-474F-8F22-4A96AFBD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339716-21D8-44B0-A601-9252E6CFF0BE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BB4B3-2C00-412E-8851-006FE7B68BD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4"/>
          <a:stretch/>
        </p:blipFill>
        <p:spPr>
          <a:xfrm flipH="1">
            <a:off x="1427584" y="3063578"/>
            <a:ext cx="2892803" cy="3265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11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52400" y="1410090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18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671873" y="878131"/>
            <a:ext cx="1309641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4705350" y="1035294"/>
            <a:ext cx="3343275" cy="143351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last order received by the National Vaccine Store pushed the pentavalent stock over the maximum level for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1D8066-1CBC-4BC9-A46A-D5520258C6C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305178" y="1752050"/>
            <a:ext cx="1400172" cy="1135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874BA-122A-41D2-A1AE-7A196C341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150" y="2953043"/>
            <a:ext cx="4407576" cy="390495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1FD447E-74D1-433C-A630-86DB72484D01}"/>
              </a:ext>
            </a:extLst>
          </p:cNvPr>
          <p:cNvSpPr txBox="1">
            <a:spLocks/>
          </p:cNvSpPr>
          <p:nvPr/>
        </p:nvSpPr>
        <p:spPr>
          <a:xfrm>
            <a:off x="8439151" y="1895865"/>
            <a:ext cx="3409950" cy="419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Should we be ordering less?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BDEA351-3D55-4B25-8591-3AACCF7D4FE8}"/>
              </a:ext>
            </a:extLst>
          </p:cNvPr>
          <p:cNvSpPr txBox="1">
            <a:spLocks/>
          </p:cNvSpPr>
          <p:nvPr/>
        </p:nvSpPr>
        <p:spPr>
          <a:xfrm>
            <a:off x="8439150" y="2468806"/>
            <a:ext cx="3409949" cy="419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Did we overestimate our needs?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88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52400" y="1410090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19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671873" y="878131"/>
            <a:ext cx="1309641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428625" y="1598207"/>
            <a:ext cx="2809875" cy="1059268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updates before that show that the stock levels did not change much.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1D8066-1CBC-4BC9-A46A-D5520258C6C3}"/>
              </a:ext>
            </a:extLst>
          </p:cNvPr>
          <p:cNvCxnSpPr>
            <a:cxnSpLocks/>
          </p:cNvCxnSpPr>
          <p:nvPr/>
        </p:nvCxnSpPr>
        <p:spPr>
          <a:xfrm>
            <a:off x="2105025" y="2678356"/>
            <a:ext cx="819528" cy="1047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F563D0-D93F-49A8-8A43-C51115074D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1" b="36702"/>
          <a:stretch/>
        </p:blipFill>
        <p:spPr>
          <a:xfrm flipH="1">
            <a:off x="306152" y="3560214"/>
            <a:ext cx="2362389" cy="289034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5DC36F-C05C-442F-A23B-9BFC8FD01E72}"/>
              </a:ext>
            </a:extLst>
          </p:cNvPr>
          <p:cNvCxnSpPr>
            <a:cxnSpLocks/>
          </p:cNvCxnSpPr>
          <p:nvPr/>
        </p:nvCxnSpPr>
        <p:spPr>
          <a:xfrm>
            <a:off x="2105025" y="2678356"/>
            <a:ext cx="66675" cy="1068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016B4D2-10DB-4732-9329-8B5A89BA30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871" y="3152775"/>
            <a:ext cx="3800780" cy="370522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57EE8BA6-9011-48FB-B59E-430037E091B6}"/>
              </a:ext>
            </a:extLst>
          </p:cNvPr>
          <p:cNvSpPr txBox="1">
            <a:spLocks/>
          </p:cNvSpPr>
          <p:nvPr/>
        </p:nvSpPr>
        <p:spPr>
          <a:xfrm>
            <a:off x="8257871" y="2447925"/>
            <a:ext cx="3605365" cy="70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Did pentavalent leave the National Vaccine Store in those weeks?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06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-219076"/>
            <a:ext cx="12192000" cy="7077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160184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Scenario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2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6541" y="2437694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3700" dirty="0" err="1">
                <a:solidFill>
                  <a:schemeClr val="bg1"/>
                </a:solidFill>
              </a:rPr>
              <a:t>ViVa</a:t>
            </a:r>
            <a:r>
              <a:rPr lang="en-US" sz="3700" dirty="0">
                <a:solidFill>
                  <a:schemeClr val="bg1"/>
                </a:solidFill>
              </a:rPr>
              <a:t> Visualization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541" y="265683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VACCINE STOCK SITUATION: OVERSTOCKING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C2CFCFA-4C81-4962-B305-2725F056D510}"/>
              </a:ext>
            </a:extLst>
          </p:cNvPr>
          <p:cNvSpPr/>
          <p:nvPr/>
        </p:nvSpPr>
        <p:spPr>
          <a:xfrm>
            <a:off x="1168586" y="4268211"/>
            <a:ext cx="11023416" cy="2589789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ED7F8-B604-4F0E-8784-4E1CED3F33BA}"/>
              </a:ext>
            </a:extLst>
          </p:cNvPr>
          <p:cNvGrpSpPr/>
          <p:nvPr/>
        </p:nvGrpSpPr>
        <p:grpSpPr>
          <a:xfrm>
            <a:off x="-19051" y="6245556"/>
            <a:ext cx="12211051" cy="691356"/>
            <a:chOff x="-19052" y="5841234"/>
            <a:chExt cx="12211051" cy="6913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FC5737-F1EA-4569-9CFE-6C6EC195098F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20EDBD-521C-4D60-ACC4-25A848B2D83F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9AC3C78-ED92-4CB8-B7B7-24CFD01E8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2F48FC0-F3B6-4D6B-8690-D1EC60F16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5E9568-D441-4CE9-93EF-B07B39757B44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056160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F84D2DA-94E7-4FCC-A93F-E1D408D9F9D4}"/>
              </a:ext>
            </a:extLst>
          </p:cNvPr>
          <p:cNvSpPr txBox="1">
            <a:spLocks/>
          </p:cNvSpPr>
          <p:nvPr/>
        </p:nvSpPr>
        <p:spPr>
          <a:xfrm>
            <a:off x="8336832" y="2704492"/>
            <a:ext cx="3519336" cy="70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Did we distribute pentavalent to all our district stores?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52400" y="1410090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20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671873" y="878131"/>
            <a:ext cx="1309641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3590924" y="1647824"/>
            <a:ext cx="2762251" cy="703247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updates after show no change in quantities at all. 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1D8066-1CBC-4BC9-A46A-D5520258C6C3}"/>
              </a:ext>
            </a:extLst>
          </p:cNvPr>
          <p:cNvCxnSpPr>
            <a:cxnSpLocks/>
          </p:cNvCxnSpPr>
          <p:nvPr/>
        </p:nvCxnSpPr>
        <p:spPr>
          <a:xfrm flipH="1">
            <a:off x="5124450" y="2351072"/>
            <a:ext cx="904497" cy="861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F563D0-D93F-49A8-8A43-C51115074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399" y="2938999"/>
            <a:ext cx="2571750" cy="348120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5DC36F-C05C-442F-A23B-9BFC8FD01E72}"/>
              </a:ext>
            </a:extLst>
          </p:cNvPr>
          <p:cNvCxnSpPr>
            <a:cxnSpLocks/>
          </p:cNvCxnSpPr>
          <p:nvPr/>
        </p:nvCxnSpPr>
        <p:spPr>
          <a:xfrm flipH="1">
            <a:off x="4267200" y="2381640"/>
            <a:ext cx="857250" cy="761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46F02-76B7-431D-A0E4-FBD7CC6C6CEA}"/>
              </a:ext>
            </a:extLst>
          </p:cNvPr>
          <p:cNvCxnSpPr>
            <a:cxnSpLocks/>
          </p:cNvCxnSpPr>
          <p:nvPr/>
        </p:nvCxnSpPr>
        <p:spPr>
          <a:xfrm flipH="1">
            <a:off x="3529012" y="2405599"/>
            <a:ext cx="357188" cy="356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1B4BB3D-087C-4738-A89B-1138A15E85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6110" y="3143250"/>
            <a:ext cx="3800780" cy="3705225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C60D40F-E88B-4AB1-8C18-F6A710168491}"/>
              </a:ext>
            </a:extLst>
          </p:cNvPr>
          <p:cNvSpPr txBox="1">
            <a:spLocks/>
          </p:cNvSpPr>
          <p:nvPr/>
        </p:nvSpPr>
        <p:spPr>
          <a:xfrm>
            <a:off x="8336832" y="1895865"/>
            <a:ext cx="3519336" cy="70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This does not reflect the estimated consumption for </a:t>
            </a:r>
            <a:r>
              <a:rPr lang="en-US" sz="1800" dirty="0" err="1">
                <a:solidFill>
                  <a:schemeClr val="tx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tx1"/>
                </a:solidFill>
                <a:ea typeface="Calibri"/>
              </a:rPr>
              <a:t> Country.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2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106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21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690922" y="857737"/>
            <a:ext cx="1204677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7283669" y="1855101"/>
            <a:ext cx="4584481" cy="7456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Pentavalent vaccines haven’t been dispatched from the National Vaccine Store.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874BA-122A-41D2-A1AE-7A196C341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53399" y="2386227"/>
            <a:ext cx="3035957" cy="4471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6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547110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Taking Corrective Actions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22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9092" y="3037946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What should we do?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5840" y="222881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OVERSTOCKING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90548D-AE7C-46F0-A536-0D925F46468A}"/>
              </a:ext>
            </a:extLst>
          </p:cNvPr>
          <p:cNvGrpSpPr/>
          <p:nvPr/>
        </p:nvGrpSpPr>
        <p:grpSpPr>
          <a:xfrm>
            <a:off x="0" y="6245556"/>
            <a:ext cx="12192000" cy="691356"/>
            <a:chOff x="-19052" y="5841234"/>
            <a:chExt cx="12211051" cy="691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64112F-4102-427D-9C72-4BA8F080C29B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5C2512-34A5-4FED-9D72-5B537498A695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46A9B45-0AC5-4FFD-A285-08E6871DD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FD6A228-0740-484C-ACE5-9C175189D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BC9CE7-FE54-4019-9876-DA8A68BFE14C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8099D3A-DB1B-4E55-B61D-6749E1DF23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3"/>
          <a:stretch/>
        </p:blipFill>
        <p:spPr>
          <a:xfrm>
            <a:off x="5723534" y="1045791"/>
            <a:ext cx="4039470" cy="5274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308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3521803" y="587957"/>
            <a:ext cx="8003447" cy="707985"/>
          </a:xfrm>
        </p:spPr>
        <p:txBody>
          <a:bodyPr>
            <a:noAutofit/>
          </a:bodyPr>
          <a:lstStyle/>
          <a:p>
            <a:r>
              <a:rPr lang="en-JM" sz="3198" dirty="0"/>
              <a:t>Corrective 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796" y="787319"/>
            <a:ext cx="2484614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Quick Assessment</a:t>
            </a: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0" y="795852"/>
            <a:ext cx="615328" cy="364935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algn="ctr"/>
            <a:fld id="{4DBF59BE-C215-4BFF-8A6D-F7B1135B3A54}" type="slidenum">
              <a:rPr lang="en-JM" smtClean="0"/>
              <a:pPr algn="ctr"/>
              <a:t>23</a:t>
            </a:fld>
            <a:endParaRPr lang="en-JM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903AD7C-39F2-4D2A-A394-2916D713D131}"/>
              </a:ext>
            </a:extLst>
          </p:cNvPr>
          <p:cNvSpPr txBox="1">
            <a:spLocks/>
          </p:cNvSpPr>
          <p:nvPr/>
        </p:nvSpPr>
        <p:spPr>
          <a:xfrm>
            <a:off x="4411927" y="1989419"/>
            <a:ext cx="3408493" cy="925937"/>
          </a:xfrm>
          <a:prstGeom prst="rect">
            <a:avLst/>
          </a:prstGeom>
          <a:solidFill>
            <a:schemeClr val="accent4"/>
          </a:solidFill>
          <a:effectLst>
            <a:glow rad="127000">
              <a:schemeClr val="accent3"/>
            </a:glow>
          </a:effectLst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Cancel any other orders of pentavalent in the pipeline.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0BB9B1E-2018-48D2-8248-AA1CD035630A}"/>
              </a:ext>
            </a:extLst>
          </p:cNvPr>
          <p:cNvSpPr txBox="1">
            <a:spLocks/>
          </p:cNvSpPr>
          <p:nvPr/>
        </p:nvSpPr>
        <p:spPr>
          <a:xfrm>
            <a:off x="730979" y="1546962"/>
            <a:ext cx="666750" cy="285862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#1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A6B3F2E-EBA8-42ED-B048-EAA15C5C14AC}"/>
              </a:ext>
            </a:extLst>
          </p:cNvPr>
          <p:cNvSpPr txBox="1">
            <a:spLocks/>
          </p:cNvSpPr>
          <p:nvPr/>
        </p:nvSpPr>
        <p:spPr>
          <a:xfrm>
            <a:off x="4219576" y="1566267"/>
            <a:ext cx="680730" cy="266557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#2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C46FD8F-230B-44F0-861E-68C492572D44}"/>
              </a:ext>
            </a:extLst>
          </p:cNvPr>
          <p:cNvSpPr txBox="1">
            <a:spLocks/>
          </p:cNvSpPr>
          <p:nvPr/>
        </p:nvSpPr>
        <p:spPr>
          <a:xfrm>
            <a:off x="716796" y="1989419"/>
            <a:ext cx="3179267" cy="925938"/>
          </a:xfrm>
          <a:prstGeom prst="rect">
            <a:avLst/>
          </a:prstGeom>
          <a:solidFill>
            <a:schemeClr val="accent4"/>
          </a:solidFill>
          <a:effectLst>
            <a:glow rad="127000">
              <a:schemeClr val="accent3"/>
            </a:glow>
          </a:effectLst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Defer the confirmed order to a later date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3FB385-8D77-4581-B71B-ABD645BD4A1F}"/>
              </a:ext>
            </a:extLst>
          </p:cNvPr>
          <p:cNvSpPr txBox="1">
            <a:spLocks/>
          </p:cNvSpPr>
          <p:nvPr/>
        </p:nvSpPr>
        <p:spPr>
          <a:xfrm>
            <a:off x="8442088" y="1566267"/>
            <a:ext cx="806687" cy="352190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 3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22D932B-A0BF-4057-A9AC-B7531915FD09}"/>
              </a:ext>
            </a:extLst>
          </p:cNvPr>
          <p:cNvSpPr txBox="1">
            <a:spLocks/>
          </p:cNvSpPr>
          <p:nvPr/>
        </p:nvSpPr>
        <p:spPr>
          <a:xfrm>
            <a:off x="8610599" y="1989420"/>
            <a:ext cx="3495675" cy="925936"/>
          </a:xfrm>
          <a:prstGeom prst="rect">
            <a:avLst/>
          </a:prstGeom>
          <a:solidFill>
            <a:schemeClr val="accent4"/>
          </a:solidFill>
          <a:effectLst>
            <a:glow rad="127000">
              <a:schemeClr val="accent3"/>
            </a:glow>
          </a:effectLst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Establish the root cause of the distribution problem.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B8067-AAB8-4F8D-894E-389778510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0" y="2719025"/>
            <a:ext cx="2059649" cy="426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A6960-2A19-447F-A126-3086BD35A9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400" y="2675177"/>
            <a:ext cx="2796571" cy="423466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CB2C9DF-B410-4F7D-B24C-44E2D794B3C0}"/>
              </a:ext>
            </a:extLst>
          </p:cNvPr>
          <p:cNvGrpSpPr/>
          <p:nvPr/>
        </p:nvGrpSpPr>
        <p:grpSpPr>
          <a:xfrm>
            <a:off x="-19051" y="6300658"/>
            <a:ext cx="12211051" cy="691356"/>
            <a:chOff x="-19051" y="6233751"/>
            <a:chExt cx="12211051" cy="69135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56EB68-7F47-408C-9BC0-A3A3210219C7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B1A196F-0214-4BA0-8F3A-A8B246D5D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E788233-0CC0-41B2-A7BB-588FA3DC0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C7851D0-66A3-4DEC-A80E-ABAC7C51CABC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3711BC-8C21-493E-8B76-E4D8EB7039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3"/>
          <a:stretch/>
        </p:blipFill>
        <p:spPr>
          <a:xfrm>
            <a:off x="1654420" y="2555390"/>
            <a:ext cx="2339511" cy="3855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50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scaling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1CC9670-1934-4D2A-B9B1-930C90E9B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24</a:t>
            </a:fld>
            <a:endParaRPr lang="en-JM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19DB6B0-F407-4D89-88AC-972350E9FD1C}"/>
              </a:ext>
            </a:extLst>
          </p:cNvPr>
          <p:cNvSpPr txBox="1">
            <a:spLocks/>
          </p:cNvSpPr>
          <p:nvPr/>
        </p:nvSpPr>
        <p:spPr>
          <a:xfrm>
            <a:off x="763669" y="2252112"/>
            <a:ext cx="6751556" cy="1500738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confirmed order in the pipeline should be deferred for at least 4 months. Not only are we running out of space, but if we’re not careful, vaccines may soon expire.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1" name="Brian">
            <a:extLst>
              <a:ext uri="{FF2B5EF4-FFF2-40B4-BE49-F238E27FC236}">
                <a16:creationId xmlns:a16="http://schemas.microsoft.com/office/drawing/2014/main" id="{A6AC68A2-826B-4E5A-823F-6374307E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2"/>
          <a:stretch/>
        </p:blipFill>
        <p:spPr>
          <a:xfrm>
            <a:off x="6700583" y="797170"/>
            <a:ext cx="4967542" cy="60435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F977816-AA47-4C7A-8A6D-B57B006C0223}"/>
              </a:ext>
            </a:extLst>
          </p:cNvPr>
          <p:cNvSpPr txBox="1">
            <a:spLocks/>
          </p:cNvSpPr>
          <p:nvPr/>
        </p:nvSpPr>
        <p:spPr>
          <a:xfrm>
            <a:off x="702326" y="797170"/>
            <a:ext cx="6610249" cy="1142405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3698" b="1" i="0" kern="1200">
                <a:solidFill>
                  <a:schemeClr val="tx2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r>
              <a:rPr lang="en-JM" sz="3198" dirty="0">
                <a:solidFill>
                  <a:schemeClr val="bg1"/>
                </a:solidFill>
              </a:rPr>
              <a:t>Request a deferral/Cancel the order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56FDFA-B4C2-45BC-BA7A-2EFDD8B41CCE}"/>
              </a:ext>
            </a:extLst>
          </p:cNvPr>
          <p:cNvSpPr txBox="1">
            <a:spLocks/>
          </p:cNvSpPr>
          <p:nvPr/>
        </p:nvSpPr>
        <p:spPr>
          <a:xfrm>
            <a:off x="763669" y="1731069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Why?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3C01-BBC2-471E-B69D-31E595CB4469}"/>
              </a:ext>
            </a:extLst>
          </p:cNvPr>
          <p:cNvSpPr txBox="1"/>
          <p:nvPr/>
        </p:nvSpPr>
        <p:spPr>
          <a:xfrm>
            <a:off x="846600" y="484633"/>
            <a:ext cx="3230099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Taking Immediate Action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B419104-80AF-447E-A29E-A53DE584951F}"/>
              </a:ext>
            </a:extLst>
          </p:cNvPr>
          <p:cNvSpPr txBox="1">
            <a:spLocks/>
          </p:cNvSpPr>
          <p:nvPr/>
        </p:nvSpPr>
        <p:spPr>
          <a:xfrm>
            <a:off x="763669" y="4018182"/>
            <a:ext cx="6275306" cy="226215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I have sent an email to the Immunization Specialist at the UNICEF Country Office.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This information will be conveyed to the Vaccine Center at UNICEF’s Supply Division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843983-A85E-4EFF-A462-3A0311E0A050}"/>
              </a:ext>
            </a:extLst>
          </p:cNvPr>
          <p:cNvSpPr txBox="1">
            <a:spLocks/>
          </p:cNvSpPr>
          <p:nvPr/>
        </p:nvSpPr>
        <p:spPr>
          <a:xfrm>
            <a:off x="763669" y="3948298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How?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4380CA-37BE-4EA1-A2FE-B7BD0D6AB374}"/>
              </a:ext>
            </a:extLst>
          </p:cNvPr>
          <p:cNvGrpSpPr/>
          <p:nvPr/>
        </p:nvGrpSpPr>
        <p:grpSpPr>
          <a:xfrm>
            <a:off x="-19051" y="6245556"/>
            <a:ext cx="12211051" cy="691356"/>
            <a:chOff x="-19052" y="5841234"/>
            <a:chExt cx="12211051" cy="691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C820FF-FA05-4E61-BABE-ACBADC95C1B3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30BFBB-D9EA-4A02-996F-98E805A43E2E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7D0AAF3-F0E7-4DC2-B790-364A4EFBC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1A59D76-44E5-42A0-9F22-D7C26A65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E0A4C6-0556-41D4-ABB4-8FFE11D2C08E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424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trans="39000" scaling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46850"/>
            <a:ext cx="12192000" cy="34635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96612" y="4410075"/>
            <a:ext cx="5866063" cy="657225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Smart move, we can defer the order.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426" y="3146850"/>
            <a:ext cx="2832173" cy="423423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>
            <a:noAutofit/>
          </a:bodyPr>
          <a:lstStyle/>
          <a:p>
            <a:pPr algn="ctr"/>
            <a:r>
              <a:rPr lang="en-JM" sz="2099" b="1" dirty="0" err="1">
                <a:solidFill>
                  <a:schemeClr val="bg1"/>
                </a:solidFill>
                <a:latin typeface="+mj-lt"/>
                <a:cs typeface="Titillium WebRegular"/>
              </a:rPr>
              <a:t>ViVa</a:t>
            </a:r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 Country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UNICEF Country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EF67E-FFA1-49CC-B18D-8485D0BDB4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866" y="2203501"/>
            <a:ext cx="4343401" cy="4654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C05B32-4C9D-4323-80B4-A60E92B2E32C}"/>
              </a:ext>
            </a:extLst>
          </p:cNvPr>
          <p:cNvSpPr txBox="1"/>
          <p:nvPr/>
        </p:nvSpPr>
        <p:spPr>
          <a:xfrm>
            <a:off x="296612" y="5083813"/>
            <a:ext cx="5485063" cy="1097911"/>
          </a:xfrm>
          <a:prstGeom prst="rect">
            <a:avLst/>
          </a:prstGeom>
        </p:spPr>
        <p:txBody>
          <a:bodyPr wrap="square" lIns="121891" tIns="60945" rIns="121891" bIns="60945" rtlCol="0">
            <a:noAutofit/>
          </a:bodyPr>
          <a:lstStyle/>
          <a:p>
            <a:r>
              <a:rPr lang="en-US" sz="2099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As for the planned order, we will not place the order until we receive funds, so my advice is to action that at a later date.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99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DC80F-1550-4481-9BFF-09D25A03BC0D}"/>
              </a:ext>
            </a:extLst>
          </p:cNvPr>
          <p:cNvSpPr/>
          <p:nvPr/>
        </p:nvSpPr>
        <p:spPr>
          <a:xfrm>
            <a:off x="0" y="6353872"/>
            <a:ext cx="12192000" cy="51295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ED1410-CA17-435E-868B-3B09F9D2F902}"/>
              </a:ext>
            </a:extLst>
          </p:cNvPr>
          <p:cNvGrpSpPr/>
          <p:nvPr/>
        </p:nvGrpSpPr>
        <p:grpSpPr>
          <a:xfrm>
            <a:off x="264609" y="6264672"/>
            <a:ext cx="3177003" cy="691356"/>
            <a:chOff x="9119893" y="5924873"/>
            <a:chExt cx="4351365" cy="9404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14484E-89BD-4F8B-ACC9-B6DA5BCE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8194" y="6118074"/>
              <a:ext cx="1663064" cy="5016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F203E4-ED3E-43B4-8A17-03A8C9152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893" y="5924873"/>
              <a:ext cx="2491712" cy="940499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B17C4D-4C06-40D2-B60A-4EAD70825346}"/>
              </a:ext>
            </a:extLst>
          </p:cNvPr>
          <p:cNvCxnSpPr/>
          <p:nvPr/>
        </p:nvCxnSpPr>
        <p:spPr>
          <a:xfrm>
            <a:off x="2083849" y="6406693"/>
            <a:ext cx="0" cy="368788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11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81A0E-5B26-40E5-8332-8B138799C79E}"/>
              </a:ext>
            </a:extLst>
          </p:cNvPr>
          <p:cNvSpPr/>
          <p:nvPr/>
        </p:nvSpPr>
        <p:spPr>
          <a:xfrm>
            <a:off x="2378176" y="1835235"/>
            <a:ext cx="6380286" cy="248911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213" y="1649503"/>
            <a:ext cx="5700936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Good news!</a:t>
            </a:r>
            <a:endParaRPr lang="en-JM" dirty="0">
              <a:solidFill>
                <a:srgbClr val="FFC000"/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26</a:t>
            </a:fld>
            <a:endParaRPr lang="en-JM" dirty="0"/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2610732" y="2636086"/>
            <a:ext cx="5700936" cy="865798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order for pentavalent has been deferred. 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89E69-7DEA-4775-BF67-E5D3A411F8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77" y="2454100"/>
            <a:ext cx="3444877" cy="436176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9D16ED-0F33-4DED-A42B-26257EBCC51D}"/>
              </a:ext>
            </a:extLst>
          </p:cNvPr>
          <p:cNvSpPr txBox="1"/>
          <p:nvPr/>
        </p:nvSpPr>
        <p:spPr>
          <a:xfrm>
            <a:off x="846601" y="484633"/>
            <a:ext cx="2484614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Outcome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5B72823-C32F-4764-9418-1E9E123F718B}"/>
              </a:ext>
            </a:extLst>
          </p:cNvPr>
          <p:cNvSpPr txBox="1">
            <a:spLocks/>
          </p:cNvSpPr>
          <p:nvPr/>
        </p:nvSpPr>
        <p:spPr>
          <a:xfrm>
            <a:off x="2610732" y="3231512"/>
            <a:ext cx="5700936" cy="865798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We will need to monitor the pipeline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to action orders more carefully.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0" name="Brian">
            <a:extLst>
              <a:ext uri="{FF2B5EF4-FFF2-40B4-BE49-F238E27FC236}">
                <a16:creationId xmlns:a16="http://schemas.microsoft.com/office/drawing/2014/main" id="{90A55FB0-FFF7-405A-A4E4-C69CCD1274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50791"/>
          <a:stretch/>
        </p:blipFill>
        <p:spPr>
          <a:xfrm>
            <a:off x="7812411" y="1798104"/>
            <a:ext cx="3704085" cy="5089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E6727F0-2715-4FE7-95DD-5E6AB5AAD728}"/>
              </a:ext>
            </a:extLst>
          </p:cNvPr>
          <p:cNvGrpSpPr/>
          <p:nvPr/>
        </p:nvGrpSpPr>
        <p:grpSpPr>
          <a:xfrm>
            <a:off x="-19051" y="6300658"/>
            <a:ext cx="12211051" cy="691356"/>
            <a:chOff x="-19051" y="6233751"/>
            <a:chExt cx="12211051" cy="691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199BCF-DB17-4882-92D4-A02D6F6C3C22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51363-6E37-49C1-82B3-BF52A35F5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2BA345-8E1D-4937-9CD2-5D7FF2C35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F060F4-D5F4-4563-9F18-EF3647EBA2B0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381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scaling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1CC9670-1934-4D2A-B9B1-930C90E9BD9F}"/>
              </a:ext>
            </a:extLst>
          </p:cNvPr>
          <p:cNvSpPr/>
          <p:nvPr/>
        </p:nvSpPr>
        <p:spPr>
          <a:xfrm>
            <a:off x="0" y="-234779"/>
            <a:ext cx="12192000" cy="6858000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27</a:t>
            </a:fld>
            <a:endParaRPr lang="en-JM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19DB6B0-F407-4D89-88AC-972350E9FD1C}"/>
              </a:ext>
            </a:extLst>
          </p:cNvPr>
          <p:cNvSpPr txBox="1">
            <a:spLocks/>
          </p:cNvSpPr>
          <p:nvPr/>
        </p:nvSpPr>
        <p:spPr>
          <a:xfrm>
            <a:off x="763669" y="2252112"/>
            <a:ext cx="5847196" cy="1129263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We have had transportation issues. Our provincial stores haven’t been able to send any vaccines down to district level for months. That’s why there has been  low uptake of the vaccine. </a:t>
            </a:r>
          </a:p>
        </p:txBody>
      </p:sp>
      <p:pic>
        <p:nvPicPr>
          <p:cNvPr id="11" name="Brian">
            <a:extLst>
              <a:ext uri="{FF2B5EF4-FFF2-40B4-BE49-F238E27FC236}">
                <a16:creationId xmlns:a16="http://schemas.microsoft.com/office/drawing/2014/main" id="{A6AC68A2-826B-4E5A-823F-6374307E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84"/>
          <a:stretch/>
        </p:blipFill>
        <p:spPr>
          <a:xfrm>
            <a:off x="7979842" y="726118"/>
            <a:ext cx="3306061" cy="540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F977816-AA47-4C7A-8A6D-B57B006C0223}"/>
              </a:ext>
            </a:extLst>
          </p:cNvPr>
          <p:cNvSpPr txBox="1">
            <a:spLocks/>
          </p:cNvSpPr>
          <p:nvPr/>
        </p:nvSpPr>
        <p:spPr>
          <a:xfrm>
            <a:off x="702327" y="797170"/>
            <a:ext cx="6141616" cy="1142405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3698" b="1" i="0" kern="1200">
                <a:solidFill>
                  <a:schemeClr val="tx2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r>
              <a:rPr lang="en-JM" sz="3198" dirty="0">
                <a:solidFill>
                  <a:schemeClr val="bg1"/>
                </a:solidFill>
              </a:rPr>
              <a:t>Root Cause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56FDFA-B4C2-45BC-BA7A-2EFDD8B41CCE}"/>
              </a:ext>
            </a:extLst>
          </p:cNvPr>
          <p:cNvSpPr txBox="1">
            <a:spLocks/>
          </p:cNvSpPr>
          <p:nvPr/>
        </p:nvSpPr>
        <p:spPr>
          <a:xfrm>
            <a:off x="763669" y="1731069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What happened?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3C01-BBC2-471E-B69D-31E595CB4469}"/>
              </a:ext>
            </a:extLst>
          </p:cNvPr>
          <p:cNvSpPr txBox="1"/>
          <p:nvPr/>
        </p:nvSpPr>
        <p:spPr>
          <a:xfrm>
            <a:off x="846600" y="484633"/>
            <a:ext cx="3268199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 err="1">
                <a:solidFill>
                  <a:schemeClr val="bg1"/>
                </a:solidFill>
                <a:latin typeface="+mj-lt"/>
                <a:cs typeface="Titillium WebRegular"/>
              </a:rPr>
              <a:t>ViVa</a:t>
            </a:r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 Country Context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6BBBC-D724-4272-A366-789D81A8C7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32"/>
          <a:stretch/>
        </p:blipFill>
        <p:spPr>
          <a:xfrm flipH="1">
            <a:off x="6457642" y="1150296"/>
            <a:ext cx="2333932" cy="4945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28EFC-EAC9-4474-8037-DC6E6346BBFB}"/>
              </a:ext>
            </a:extLst>
          </p:cNvPr>
          <p:cNvSpPr txBox="1"/>
          <p:nvPr/>
        </p:nvSpPr>
        <p:spPr>
          <a:xfrm>
            <a:off x="754324" y="4640024"/>
            <a:ext cx="5525625" cy="936127"/>
          </a:xfrm>
          <a:prstGeom prst="rect">
            <a:avLst/>
          </a:prstGeom>
        </p:spPr>
        <p:txBody>
          <a:bodyPr wrap="square" lIns="121891" tIns="60945" rIns="121891" bIns="60945" rtlCol="0">
            <a:noAutofit/>
          </a:bodyPr>
          <a:lstStyle/>
          <a:p>
            <a:r>
              <a:rPr lang="en-US" sz="2099" dirty="0">
                <a:solidFill>
                  <a:schemeClr val="bg1"/>
                </a:solidFill>
                <a:cs typeface="Calibri"/>
              </a:rPr>
              <a:t>We also need to check the physical inventory for any soon-to-be expiring vaccines. </a:t>
            </a:r>
            <a:endParaRPr lang="en-US" sz="2099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3792-F45C-49AF-802F-FCBEEB3C19BC}"/>
              </a:ext>
            </a:extLst>
          </p:cNvPr>
          <p:cNvSpPr txBox="1"/>
          <p:nvPr/>
        </p:nvSpPr>
        <p:spPr>
          <a:xfrm>
            <a:off x="763669" y="3081715"/>
            <a:ext cx="5389481" cy="936127"/>
          </a:xfrm>
          <a:prstGeom prst="rect">
            <a:avLst/>
          </a:prstGeom>
        </p:spPr>
        <p:txBody>
          <a:bodyPr wrap="square" lIns="121891" tIns="60945" rIns="121891" bIns="60945" rtlCol="0">
            <a:noAutofit/>
          </a:bodyPr>
          <a:lstStyle/>
          <a:p>
            <a:endParaRPr lang="en-US" sz="2099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6724EE3-EBA1-4257-BE9D-EFD759E26DD4}"/>
              </a:ext>
            </a:extLst>
          </p:cNvPr>
          <p:cNvSpPr txBox="1">
            <a:spLocks/>
          </p:cNvSpPr>
          <p:nvPr/>
        </p:nvSpPr>
        <p:spPr>
          <a:xfrm>
            <a:off x="728950" y="4281286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Moving forward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739F4-4CAF-4451-8791-1CBFBFC3EF4C}"/>
              </a:ext>
            </a:extLst>
          </p:cNvPr>
          <p:cNvSpPr/>
          <p:nvPr/>
        </p:nvSpPr>
        <p:spPr>
          <a:xfrm>
            <a:off x="-19051" y="6334756"/>
            <a:ext cx="12211051" cy="51295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3038F6-0BCC-4973-A532-F591862AFB4E}"/>
              </a:ext>
            </a:extLst>
          </p:cNvPr>
          <p:cNvGrpSpPr/>
          <p:nvPr/>
        </p:nvGrpSpPr>
        <p:grpSpPr>
          <a:xfrm>
            <a:off x="678661" y="6236286"/>
            <a:ext cx="3008606" cy="691356"/>
            <a:chOff x="678661" y="6236286"/>
            <a:chExt cx="3008606" cy="69135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894C9D-0AE5-4DA6-B7AB-7198FF68AA8B}"/>
                </a:ext>
              </a:extLst>
            </p:cNvPr>
            <p:cNvGrpSpPr/>
            <p:nvPr/>
          </p:nvGrpSpPr>
          <p:grpSpPr>
            <a:xfrm>
              <a:off x="678661" y="6236286"/>
              <a:ext cx="3008606" cy="691356"/>
              <a:chOff x="9119893" y="5924873"/>
              <a:chExt cx="4351365" cy="94049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2470996-1C58-4C54-8B2D-98B8CDB30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1600A3C-970E-450D-BD62-7F9EF1C99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81C44A-793C-4AA4-A9BD-063C5C9A93FD}"/>
                </a:ext>
              </a:extLst>
            </p:cNvPr>
            <p:cNvCxnSpPr/>
            <p:nvPr/>
          </p:nvCxnSpPr>
          <p:spPr>
            <a:xfrm>
              <a:off x="2401472" y="6378307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021597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074" y="34035"/>
            <a:ext cx="10412618" cy="1143000"/>
          </a:xfrm>
        </p:spPr>
        <p:txBody>
          <a:bodyPr/>
          <a:lstStyle/>
          <a:p>
            <a:r>
              <a:rPr lang="en-US" dirty="0"/>
              <a:t>Summary</a:t>
            </a:r>
            <a:endParaRPr lang="en-JM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5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28</a:t>
            </a:fld>
            <a:endParaRPr lang="en-JM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516987" y="3011345"/>
            <a:ext cx="6382053" cy="491175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The significance of a yellow status alert in </a:t>
            </a:r>
            <a:r>
              <a:rPr lang="en-US" sz="2099" dirty="0" err="1">
                <a:solidFill>
                  <a:schemeClr val="tx2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tx2"/>
                </a:solidFill>
                <a:cs typeface="Calibri"/>
              </a:rPr>
              <a:t>.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22800" y="2472618"/>
            <a:ext cx="5747211" cy="45956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Regular"/>
              </a:rPr>
              <a:t>In this session we looked at: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FF01A-BA4C-4F41-A380-7A52A9508AF8}"/>
              </a:ext>
            </a:extLst>
          </p:cNvPr>
          <p:cNvSpPr/>
          <p:nvPr/>
        </p:nvSpPr>
        <p:spPr>
          <a:xfrm>
            <a:off x="922800" y="3026093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1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45C6519-427D-4D99-AE0A-81886907F561}"/>
              </a:ext>
            </a:extLst>
          </p:cNvPr>
          <p:cNvSpPr txBox="1">
            <a:spLocks/>
          </p:cNvSpPr>
          <p:nvPr/>
        </p:nvSpPr>
        <p:spPr>
          <a:xfrm>
            <a:off x="922800" y="1034881"/>
            <a:ext cx="10107150" cy="1070144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accent6"/>
                </a:solidFill>
                <a:cs typeface="Calibri"/>
              </a:rPr>
              <a:t>In this scenario, we took corrective measures to curtail overstocking at the National Vaccine Store. We were able to delay a confirmed order and pinpoint some local issues affecting our Expanded Immunization </a:t>
            </a:r>
            <a:r>
              <a:rPr lang="en-US" sz="2099" dirty="0" err="1">
                <a:solidFill>
                  <a:schemeClr val="accent6"/>
                </a:solidFill>
                <a:cs typeface="Calibri"/>
              </a:rPr>
              <a:t>Programme</a:t>
            </a:r>
            <a:r>
              <a:rPr lang="en-US" sz="2099" dirty="0">
                <a:solidFill>
                  <a:schemeClr val="accent6"/>
                </a:solidFill>
                <a:cs typeface="Calibri"/>
              </a:rPr>
              <a:t>. 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E98671-784B-4380-954F-28DA9DEF60EF}"/>
              </a:ext>
            </a:extLst>
          </p:cNvPr>
          <p:cNvSpPr txBox="1">
            <a:spLocks/>
          </p:cNvSpPr>
          <p:nvPr/>
        </p:nvSpPr>
        <p:spPr>
          <a:xfrm>
            <a:off x="1516987" y="3638562"/>
            <a:ext cx="6382053" cy="420952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Characteristics of an overstocking situation seen in </a:t>
            </a:r>
            <a:r>
              <a:rPr lang="en-US" sz="2099" dirty="0" err="1">
                <a:solidFill>
                  <a:schemeClr val="tx2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tx2"/>
                </a:solidFill>
                <a:cs typeface="Calibri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21093F-A6BC-447C-A061-0FB61920DA29}"/>
              </a:ext>
            </a:extLst>
          </p:cNvPr>
          <p:cNvSpPr/>
          <p:nvPr/>
        </p:nvSpPr>
        <p:spPr>
          <a:xfrm>
            <a:off x="922800" y="3650237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2C89E5-0FDE-4489-9263-AFF74438F600}"/>
              </a:ext>
            </a:extLst>
          </p:cNvPr>
          <p:cNvSpPr/>
          <p:nvPr/>
        </p:nvSpPr>
        <p:spPr>
          <a:xfrm>
            <a:off x="922800" y="4276864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CD253-7182-4CCD-B943-59F21BABC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1"/>
          <a:stretch/>
        </p:blipFill>
        <p:spPr>
          <a:xfrm>
            <a:off x="7740721" y="1834512"/>
            <a:ext cx="1896006" cy="4553065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F25275E-D20B-4202-8B53-E9A279E9478A}"/>
              </a:ext>
            </a:extLst>
          </p:cNvPr>
          <p:cNvSpPr txBox="1">
            <a:spLocks/>
          </p:cNvSpPr>
          <p:nvPr/>
        </p:nvSpPr>
        <p:spPr>
          <a:xfrm>
            <a:off x="1516987" y="4274381"/>
            <a:ext cx="6915150" cy="420952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Actions that can be taken for overstocking.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05BAD-AA35-443C-A0E0-F8D03EC240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2384" y="1857375"/>
            <a:ext cx="2397125" cy="500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D5A9F-BE1E-4750-BBF9-32AE8E8575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9723889" y="1435037"/>
            <a:ext cx="2357088" cy="53987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F38D25D-54A7-4CE6-B0A8-71B31E865DFD}"/>
              </a:ext>
            </a:extLst>
          </p:cNvPr>
          <p:cNvGrpSpPr/>
          <p:nvPr/>
        </p:nvGrpSpPr>
        <p:grpSpPr>
          <a:xfrm>
            <a:off x="-19051" y="6245556"/>
            <a:ext cx="12211051" cy="691356"/>
            <a:chOff x="-19052" y="5841234"/>
            <a:chExt cx="12211051" cy="691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7E5278-AA04-4EED-A994-A444604ED361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533005C-C378-4172-A05E-20A80F0B9DF5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8D973FB-3E9F-4319-BDBD-F7EA0829D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D39D259-7D9E-4E06-B7AE-3E2A5AFFB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2253EC-FC2A-4ADA-8EF9-C3CF4060E44D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429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2699" y="2694279"/>
            <a:ext cx="12204699" cy="33852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</a:t>
            </a:r>
            <a:r>
              <a:rPr lang="en-US" dirty="0"/>
              <a:t> Country</a:t>
            </a:r>
            <a:endParaRPr lang="en-JM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Welcome to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790837" y="1243275"/>
            <a:ext cx="10591460" cy="1395173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rgbClr val="002060"/>
                </a:solidFill>
                <a:ea typeface="Calibri"/>
              </a:rPr>
              <a:t>Ten months ago, the Ministry of Health began using the Visibility for Vaccines (</a:t>
            </a:r>
            <a:r>
              <a:rPr lang="en-US" sz="2099" dirty="0" err="1">
                <a:solidFill>
                  <a:srgbClr val="002060"/>
                </a:solidFill>
                <a:ea typeface="Calibri"/>
              </a:rPr>
              <a:t>ViVa</a:t>
            </a:r>
            <a:r>
              <a:rPr lang="en-US" sz="2099" dirty="0">
                <a:solidFill>
                  <a:srgbClr val="002060"/>
                </a:solidFill>
                <a:ea typeface="Calibri"/>
              </a:rPr>
              <a:t>) platform developed by UNICEF and WHO to support the Expanded Immunization </a:t>
            </a:r>
            <a:r>
              <a:rPr lang="en-US" sz="2099" dirty="0" err="1">
                <a:solidFill>
                  <a:srgbClr val="002060"/>
                </a:solidFill>
                <a:ea typeface="Calibri"/>
              </a:rPr>
              <a:t>Programme</a:t>
            </a:r>
            <a:r>
              <a:rPr lang="en-US" sz="2099" dirty="0">
                <a:solidFill>
                  <a:srgbClr val="002060"/>
                </a:solidFill>
                <a:ea typeface="Calibri"/>
              </a:rPr>
              <a:t>.  In this scenario presentation, you will discover the fundamentals through the actions of the team.</a:t>
            </a:r>
            <a:endParaRPr lang="en-JM" sz="2099" dirty="0">
              <a:solidFill>
                <a:srgbClr val="002060"/>
              </a:solidFill>
              <a:ea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699" y="2694279"/>
            <a:ext cx="12204699" cy="459406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>
            <a:noAutofit/>
          </a:bodyPr>
          <a:lstStyle/>
          <a:p>
            <a:r>
              <a:rPr lang="en-JM" sz="2400" b="1" dirty="0">
                <a:solidFill>
                  <a:srgbClr val="FFC000"/>
                </a:solidFill>
                <a:latin typeface="+mj-lt"/>
                <a:cs typeface="Titillium WebRegular"/>
              </a:rPr>
              <a:t>SCENARIO THREE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2DAADD4-1235-42C0-8ECA-C015A9429B4E}"/>
              </a:ext>
            </a:extLst>
          </p:cNvPr>
          <p:cNvSpPr txBox="1">
            <a:spLocks/>
          </p:cNvSpPr>
          <p:nvPr/>
        </p:nvSpPr>
        <p:spPr>
          <a:xfrm>
            <a:off x="2535985" y="3349061"/>
            <a:ext cx="7327100" cy="2055288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What does overstocking look like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?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How should it be interpreted?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What kinds of corrective measures should be taken?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118BC59-0209-4351-9362-A79532229108}"/>
              </a:ext>
            </a:extLst>
          </p:cNvPr>
          <p:cNvSpPr txBox="1">
            <a:spLocks/>
          </p:cNvSpPr>
          <p:nvPr/>
        </p:nvSpPr>
        <p:spPr>
          <a:xfrm>
            <a:off x="2535985" y="2694279"/>
            <a:ext cx="8053756" cy="505753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b="1" dirty="0">
                <a:solidFill>
                  <a:schemeClr val="bg1"/>
                </a:solidFill>
                <a:ea typeface="Calibri"/>
                <a:cs typeface="Calibri"/>
              </a:rPr>
              <a:t>This presentation will help you to answer the following questions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9372F3-227E-44F2-9206-F7AFBF3C9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8" b="47575"/>
          <a:stretch/>
        </p:blipFill>
        <p:spPr>
          <a:xfrm flipH="1">
            <a:off x="207069" y="3140309"/>
            <a:ext cx="4084339" cy="380357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80F80F2-6227-4BF5-B55C-7D05599A618E}"/>
              </a:ext>
            </a:extLst>
          </p:cNvPr>
          <p:cNvGrpSpPr/>
          <p:nvPr/>
        </p:nvGrpSpPr>
        <p:grpSpPr>
          <a:xfrm>
            <a:off x="-12699" y="6348119"/>
            <a:ext cx="12211051" cy="691356"/>
            <a:chOff x="-19051" y="6233751"/>
            <a:chExt cx="12211051" cy="69135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2497C4-95F4-4EEA-AED4-491A21F147B6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2A4667B-76AF-48A4-AFED-F15453AE5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A171D52-86AF-41EB-9CB0-D19C56D7A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5C1C0B-616C-4CAA-BED5-E1AC3ECB5495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F6DCAA-B61C-4204-BC90-D5C925E80EEA}"/>
              </a:ext>
            </a:extLst>
          </p:cNvPr>
          <p:cNvGrpSpPr/>
          <p:nvPr/>
        </p:nvGrpSpPr>
        <p:grpSpPr>
          <a:xfrm>
            <a:off x="10140166" y="5247563"/>
            <a:ext cx="2126575" cy="1663922"/>
            <a:chOff x="10136519" y="5138946"/>
            <a:chExt cx="2126575" cy="166392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C2CCAE0-7F2D-4165-BE5B-F0B21EFCB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0166" y="5147373"/>
              <a:ext cx="2122928" cy="16554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D0F369-16A8-4F94-9E39-D0201B910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6519" y="5138946"/>
              <a:ext cx="2126575" cy="13548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8791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5" name="Rectangle 4"/>
          <p:cNvSpPr/>
          <p:nvPr/>
        </p:nvSpPr>
        <p:spPr>
          <a:xfrm>
            <a:off x="6337300" y="-22303"/>
            <a:ext cx="5896511" cy="6818723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052957" y="2806657"/>
            <a:ext cx="4948440" cy="307113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Today the EPI Manager receives an email alert from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showing that there is overstocking of pentavalent at the National Vaccine Store.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52957" y="1865722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Ministry of Health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C3CEC8-D8AD-4145-83DE-FDA190FEB228}"/>
              </a:ext>
            </a:extLst>
          </p:cNvPr>
          <p:cNvGrpSpPr/>
          <p:nvPr/>
        </p:nvGrpSpPr>
        <p:grpSpPr>
          <a:xfrm>
            <a:off x="-19051" y="6218702"/>
            <a:ext cx="12211051" cy="691356"/>
            <a:chOff x="-19051" y="6233751"/>
            <a:chExt cx="12211051" cy="691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F6E889-24B3-45BA-8383-2855B6F89FA1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A570E7-00DA-4991-9CC8-1F9E2F24E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DF663C0-1D0C-42EA-A46A-0A1AF9C1A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1FBC07-41D8-4F0E-B708-55C9E428C664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352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saturation sat="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5" name="Rectangle 4"/>
          <p:cNvSpPr/>
          <p:nvPr/>
        </p:nvSpPr>
        <p:spPr>
          <a:xfrm>
            <a:off x="6337300" y="-39277"/>
            <a:ext cx="589651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052957" y="1780268"/>
            <a:ext cx="4948440" cy="307113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According to the message: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52957" y="722723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Ministry of Health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BA5C44A-DBAC-467E-8413-736DF72AD8AF}"/>
              </a:ext>
            </a:extLst>
          </p:cNvPr>
          <p:cNvSpPr txBox="1">
            <a:spLocks/>
          </p:cNvSpPr>
          <p:nvPr/>
        </p:nvSpPr>
        <p:spPr>
          <a:xfrm>
            <a:off x="7157768" y="2450051"/>
            <a:ext cx="4119832" cy="1826673"/>
          </a:xfrm>
          <a:prstGeom prst="rect">
            <a:avLst/>
          </a:prstGeom>
          <a:solidFill>
            <a:schemeClr val="bg2">
              <a:alpha val="67000"/>
            </a:schemeClr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73545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DTP-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HepB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-Hib:</a:t>
            </a:r>
          </a:p>
          <a:p>
            <a:pPr>
              <a:buClr>
                <a:srgbClr val="373545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Overstocked! </a:t>
            </a:r>
          </a:p>
          <a:p>
            <a:pPr>
              <a:buClr>
                <a:srgbClr val="373545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confirmed orders. Consider delaying the next delivery.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90275-FCA5-40BE-A458-2DE3F1BC8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9278"/>
            <a:ext cx="6337300" cy="68972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0A87E07-2517-4D85-898C-82FD93CD7DEF}"/>
              </a:ext>
            </a:extLst>
          </p:cNvPr>
          <p:cNvGrpSpPr/>
          <p:nvPr/>
        </p:nvGrpSpPr>
        <p:grpSpPr>
          <a:xfrm>
            <a:off x="22760" y="6186281"/>
            <a:ext cx="12211051" cy="691356"/>
            <a:chOff x="-19051" y="6233751"/>
            <a:chExt cx="12211051" cy="691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D06932-0401-4C01-82E1-DD397192E584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0EAA39-0EF2-4866-AA00-D0465FE4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3B413D7-6EE2-4F7D-B347-EB238EED4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E26DF2B-9F4B-493D-A610-90AFA0954158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75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623941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35864" y="2735038"/>
            <a:ext cx="5422900" cy="119546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Cold Chain Officer also sees the status change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for pentavalent in the country overview</a:t>
            </a: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4" y="1592038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National Vaccine Store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7DE2F-4305-42A8-9FDE-1C8CC19D07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6723" y="3429000"/>
            <a:ext cx="3871037" cy="31815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68852-0051-44E8-BD52-7E06A780F0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342" y="3525715"/>
            <a:ext cx="3563183" cy="22947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4D1B5-8406-405B-A465-EE01FA3FCC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8"/>
          <a:stretch/>
        </p:blipFill>
        <p:spPr>
          <a:xfrm flipH="1">
            <a:off x="9142736" y="3127514"/>
            <a:ext cx="2650048" cy="370221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3E2966A-1131-429B-AAD2-1CAD57C2EBC6}"/>
              </a:ext>
            </a:extLst>
          </p:cNvPr>
          <p:cNvSpPr txBox="1">
            <a:spLocks/>
          </p:cNvSpPr>
          <p:nvPr/>
        </p:nvSpPr>
        <p:spPr>
          <a:xfrm>
            <a:off x="435864" y="4132258"/>
            <a:ext cx="5422900" cy="126199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She immediately clicks on the vaccine to learn more.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5EE2BD-55CF-4A0C-80D1-04C7C92BA83B}"/>
              </a:ext>
            </a:extLst>
          </p:cNvPr>
          <p:cNvGrpSpPr/>
          <p:nvPr/>
        </p:nvGrpSpPr>
        <p:grpSpPr>
          <a:xfrm>
            <a:off x="0" y="6206705"/>
            <a:ext cx="12306300" cy="691356"/>
            <a:chOff x="-19051" y="6233751"/>
            <a:chExt cx="12211051" cy="6913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4F827E-D24F-4842-AE33-86D593452B34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D8F781-0A60-4BC5-BFB9-7AD518649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7A57B0E-D29D-4C53-8DF6-4B82FCE5C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E6CDD8-4FFF-4FA7-86F4-806F3B04384C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604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-2679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547110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Understanding the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7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9092" y="3037946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What does it mean?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5840" y="222881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YELLOW ALERTS in </a:t>
            </a:r>
            <a:r>
              <a:rPr lang="en-US" dirty="0" err="1">
                <a:solidFill>
                  <a:srgbClr val="FFFF00"/>
                </a:solidFill>
              </a:rPr>
              <a:t>ViVa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E4800-1D30-431A-8766-31A5D9836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3"/>
          <a:stretch/>
        </p:blipFill>
        <p:spPr>
          <a:xfrm>
            <a:off x="5723534" y="1045791"/>
            <a:ext cx="4039470" cy="52748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AE186D-A3F8-4797-9B46-4E1A5CCDE53A}"/>
              </a:ext>
            </a:extLst>
          </p:cNvPr>
          <p:cNvGrpSpPr/>
          <p:nvPr/>
        </p:nvGrpSpPr>
        <p:grpSpPr>
          <a:xfrm>
            <a:off x="3" y="6231459"/>
            <a:ext cx="12192000" cy="691356"/>
            <a:chOff x="-19052" y="5841234"/>
            <a:chExt cx="12211051" cy="691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C76BCB-8DA9-4DF5-8089-7DE797515DF9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E11774-746D-4438-9996-19D4D5567ACD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1FE9EB5-9DF1-4C89-9B8C-784CA07A8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FAF6FAD-844F-44BE-85A4-721BC1B73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970A35A-7A14-4251-82DE-ED5C438A21DE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866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8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343900" y="1790700"/>
            <a:ext cx="3600450" cy="446722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In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, the yellow alert indicates that overstocking is either already taking place or is expected.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Let’s see why this happening for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84350" y="745208"/>
            <a:ext cx="1035050" cy="50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DDC63-159A-45D1-B0EE-1E50E97DA8F0}"/>
              </a:ext>
            </a:extLst>
          </p:cNvPr>
          <p:cNvSpPr/>
          <p:nvPr/>
        </p:nvSpPr>
        <p:spPr>
          <a:xfrm>
            <a:off x="142875" y="1333498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5761D-00D1-494B-B884-20857DACA7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2" b="40153"/>
          <a:stretch/>
        </p:blipFill>
        <p:spPr>
          <a:xfrm>
            <a:off x="9244011" y="3220970"/>
            <a:ext cx="2700339" cy="3516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11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9</a:t>
            </a:fld>
            <a:endParaRPr lang="en-JM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E7F61-B7DE-4EBC-B6C8-1207F096D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-2408" r="-2662" b="44384"/>
          <a:stretch/>
        </p:blipFill>
        <p:spPr>
          <a:xfrm flipH="1">
            <a:off x="276921" y="2692578"/>
            <a:ext cx="2070991" cy="35653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81175" y="733425"/>
            <a:ext cx="1133475" cy="5619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04352-5B9A-40A8-9A2C-2B682E1CA7F7}"/>
              </a:ext>
            </a:extLst>
          </p:cNvPr>
          <p:cNvSpPr/>
          <p:nvPr/>
        </p:nvSpPr>
        <p:spPr>
          <a:xfrm>
            <a:off x="142875" y="1333498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AF4A58D-8201-4F22-A183-46FA10CA5F3E}"/>
              </a:ext>
            </a:extLst>
          </p:cNvPr>
          <p:cNvSpPr txBox="1">
            <a:spLocks/>
          </p:cNvSpPr>
          <p:nvPr/>
        </p:nvSpPr>
        <p:spPr>
          <a:xfrm>
            <a:off x="8343900" y="4003589"/>
            <a:ext cx="3600450" cy="2254336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maximum stock level is set to 7 months. It is the largest amount of stock we should have in stock, and includes the minimum stock plus the amount of stock used between orders. 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BADGE" val="PJ8XSBgf"/>
  <p:tag name="ARTICULATE_DESIGN_ID_VELOCITY" val="FJ6HiMj9"/>
  <p:tag name="ARTICULATE_USED_PAGE_ORIENTATION" val="1"/>
  <p:tag name="ARTICULATE_USED_PAGE_SIZE" val="7"/>
  <p:tag name="ARTICULATE_REFERENCE_ID" val="e186498d-d410-4241-9775-3387468b9ba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4248-\\danafile02\ccmail\projects, workgroups\2014-2017 omp rolling plan\ups - viva (visibility for vaccines)\4 comms &amp; training materials\video\training videos\instructional_scripting\scenario-based training_storyboards\17_12_10 scenariodevelopment_copy4t.pptx"/>
  <p:tag name="ARTICULATE_PRESENTER_VERSION" val="8"/>
  <p:tag name="ARTICULATE_SLIDE_THUMBNAIL_REFRESH" val="1"/>
  <p:tag name="ARTICULATE_SLIDE_COUNT" val="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1"/>
  <p:tag name="ARTICULATE_USED_LAYOUT" val="3"/>
  <p:tag name="ARTICULATE_NAV_LEVEL" val="1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2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TITLE_TAG" val="Welcome to VIVA Country"/>
  <p:tag name="ARTICULATE_NAV_LEVEL" val="1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6"/>
  <p:tag name="ARTICULATE_USED_LAYOUT" val="11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5"/>
  <p:tag name="ARTICULATE_USED_LAYOUT" val="6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elocity">
  <a:themeElements>
    <a:clrScheme name="Momentum">
      <a:dk1>
        <a:sysClr val="windowText" lastClr="000000"/>
      </a:dk1>
      <a:lt1>
        <a:sysClr val="window" lastClr="FFFFFF"/>
      </a:lt1>
      <a:dk2>
        <a:srgbClr val="242E37"/>
      </a:dk2>
      <a:lt2>
        <a:srgbClr val="F2F2F2"/>
      </a:lt2>
      <a:accent1>
        <a:srgbClr val="ED3645"/>
      </a:accent1>
      <a:accent2>
        <a:srgbClr val="313E4A"/>
      </a:accent2>
      <a:accent3>
        <a:srgbClr val="7BBBE0"/>
      </a:accent3>
      <a:accent4>
        <a:srgbClr val="D9D9D9"/>
      </a:accent4>
      <a:accent5>
        <a:srgbClr val="A5A5A5"/>
      </a:accent5>
      <a:accent6>
        <a:srgbClr val="262626"/>
      </a:accent6>
      <a:hlink>
        <a:srgbClr val="FFFFFF"/>
      </a:hlink>
      <a:folHlink>
        <a:srgbClr val="00B0F0"/>
      </a:folHlink>
    </a:clrScheme>
    <a:fontScheme name="Momentum">
      <a:majorFont>
        <a:latin typeface="Titillium We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121891" tIns="60945" rIns="121891" bIns="60945">
        <a:noAutofit/>
      </a:bodyPr>
      <a:lstStyle>
        <a:defPPr marL="0" indent="0">
          <a:spcBef>
            <a:spcPts val="0"/>
          </a:spcBef>
          <a:buNone/>
          <a:defRPr sz="2099" dirty="0">
            <a:solidFill>
              <a:schemeClr val="tx2"/>
            </a:solidFill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ractal">
  <a:themeElements>
    <a:clrScheme name="Fractal">
      <a:dk1>
        <a:srgbClr val="000000"/>
      </a:dk1>
      <a:lt1>
        <a:sysClr val="window" lastClr="FFFFFF"/>
      </a:lt1>
      <a:dk2>
        <a:srgbClr val="8B8B8B"/>
      </a:dk2>
      <a:lt2>
        <a:srgbClr val="F2F2F2"/>
      </a:lt2>
      <a:accent1>
        <a:srgbClr val="FFC000"/>
      </a:accent1>
      <a:accent2>
        <a:srgbClr val="0E0E0E"/>
      </a:accent2>
      <a:accent3>
        <a:srgbClr val="656565"/>
      </a:accent3>
      <a:accent4>
        <a:srgbClr val="212121"/>
      </a:accent4>
      <a:accent5>
        <a:srgbClr val="FD8808"/>
      </a:accent5>
      <a:accent6>
        <a:srgbClr val="FECA25"/>
      </a:accent6>
      <a:hlink>
        <a:srgbClr val="461EA8"/>
      </a:hlink>
      <a:folHlink>
        <a:srgbClr val="00B0F0"/>
      </a:folHlink>
    </a:clrScheme>
    <a:fontScheme name="Fractal">
      <a:majorFont>
        <a:latin typeface="Roboto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1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entPassPackage>
  <PackageId>Template-00003-PPT</PackageId>
</ContentPassPackage>
</file>

<file path=customXml/item2.xml><?xml version="1.0" encoding="utf-8"?>
<ContentPassPackage>
  <PackageId>Template-00005-PPT</PackageId>
</ContentPassPackage>
</file>

<file path=customXml/itemProps1.xml><?xml version="1.0" encoding="utf-8"?>
<ds:datastoreItem xmlns:ds="http://schemas.openxmlformats.org/officeDocument/2006/customXml" ds:itemID="{E5B1A6CF-D42A-4084-B5A9-01F9184421BC}">
  <ds:schemaRefs/>
</ds:datastoreItem>
</file>

<file path=customXml/itemProps2.xml><?xml version="1.0" encoding="utf-8"?>
<ds:datastoreItem xmlns:ds="http://schemas.openxmlformats.org/officeDocument/2006/customXml" ds:itemID="{A8F777E0-5BEC-402B-BBE1-7E6673B84DB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1303</Words>
  <Application>Microsoft Office PowerPoint</Application>
  <PresentationFormat>Widescreen</PresentationFormat>
  <Paragraphs>248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Roboto Medium</vt:lpstr>
      <vt:lpstr>Titillium Web</vt:lpstr>
      <vt:lpstr>Titillium WebLight</vt:lpstr>
      <vt:lpstr>Titillium WebRegular</vt:lpstr>
      <vt:lpstr>Titillium WebSemiBold</vt:lpstr>
      <vt:lpstr>Wingdings</vt:lpstr>
      <vt:lpstr>Velocity</vt:lpstr>
      <vt:lpstr>Fractal</vt:lpstr>
      <vt:lpstr>Scenarios in ViVa</vt:lpstr>
      <vt:lpstr>VACCINE STOCK SITUATION: OVERSTOCKING</vt:lpstr>
      <vt:lpstr>ViVa Country</vt:lpstr>
      <vt:lpstr>Ministry of Health</vt:lpstr>
      <vt:lpstr>Ministry of Health</vt:lpstr>
      <vt:lpstr>National Vaccine Store</vt:lpstr>
      <vt:lpstr>YELLOW ALERTS in ViVa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OVERSTOCKING</vt:lpstr>
      <vt:lpstr>Corrective actions</vt:lpstr>
      <vt:lpstr>PowerPoint Presentation</vt:lpstr>
      <vt:lpstr>UNICEF Country Office</vt:lpstr>
      <vt:lpstr>Good news!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Scenarios in ViVa</dc:title>
  <dc:creator>Candice Sankarsingh</dc:creator>
  <cp:lastModifiedBy>Candice Sankarsingh</cp:lastModifiedBy>
  <cp:revision>366</cp:revision>
  <cp:lastPrinted>2017-12-13T19:18:15Z</cp:lastPrinted>
  <dcterms:created xsi:type="dcterms:W3CDTF">2017-11-15T07:43:56Z</dcterms:created>
  <dcterms:modified xsi:type="dcterms:W3CDTF">2018-01-03T13:41:27Z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47A3D7F8-3CB9-4031-AF7A-498E6473FAB4</vt:lpwstr>
  </property>
  <property fmtid="{D5CDD505-2E9C-101B-9397-08002B2CF9AE}" pid="6" name="ArticulateProjectFull">
    <vt:lpwstr>Q:\Projects, workgroups\2014-2017 OMP Rolling Plan\UPS - ViVa (Visibility for Vaccines)\4 Comms &amp; Training Materials\Video\Training videos\Instructional_Scripting\Scenario-based Training_Storyboards\Scenario_OverstockingSituation.ppta</vt:lpwstr>
  </property>
</Properties>
</file>