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7.xml" ContentType="application/vnd.openxmlformats-officedocument.presentationml.tags+xml"/>
  <Override PartName="/ppt/notesSlides/notesSlide1.xml" ContentType="application/vnd.openxmlformats-officedocument.presentationml.notesSlide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ppt/notesSlides/notesSlide4.xml" ContentType="application/vnd.openxmlformats-officedocument.presentationml.notesSlide+xml"/>
  <Override PartName="/ppt/tags/tag31.xml" ContentType="application/vnd.openxmlformats-officedocument.presentationml.tags+xml"/>
  <Override PartName="/ppt/notesSlides/notesSlide5.xml" ContentType="application/vnd.openxmlformats-officedocument.presentationml.notesSlide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Override PartName="/ppt/tags/tag33.xml" ContentType="application/vnd.openxmlformats-officedocument.presentationml.tags+xml"/>
  <Override PartName="/ppt/notesSlides/notesSlide7.xml" ContentType="application/vnd.openxmlformats-officedocument.presentationml.notesSlide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notesSlides/notesSlide10.xml" ContentType="application/vnd.openxmlformats-officedocument.presentationml.notesSlide+xml"/>
  <Override PartName="/ppt/tags/tag37.xml" ContentType="application/vnd.openxmlformats-officedocument.presentationml.tags+xml"/>
  <Override PartName="/ppt/notesSlides/notesSlide11.xml" ContentType="application/vnd.openxmlformats-officedocument.presentationml.notesSlide+xml"/>
  <Override PartName="/ppt/tags/tag38.xml" ContentType="application/vnd.openxmlformats-officedocument.presentationml.tags+xml"/>
  <Override PartName="/ppt/notesSlides/notesSlide12.xml" ContentType="application/vnd.openxmlformats-officedocument.presentationml.notesSlide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tags/tag40.xml" ContentType="application/vnd.openxmlformats-officedocument.presentationml.tags+xml"/>
  <Override PartName="/ppt/notesSlides/notesSlide14.xml" ContentType="application/vnd.openxmlformats-officedocument.presentationml.notesSlide+xml"/>
  <Override PartName="/ppt/tags/tag41.xml" ContentType="application/vnd.openxmlformats-officedocument.presentationml.tags+xml"/>
  <Override PartName="/ppt/notesSlides/notesSlide15.xml" ContentType="application/vnd.openxmlformats-officedocument.presentationml.notesSlide+xml"/>
  <Override PartName="/ppt/tags/tag42.xml" ContentType="application/vnd.openxmlformats-officedocument.presentationml.tags+xml"/>
  <Override PartName="/ppt/notesSlides/notesSlide16.xml" ContentType="application/vnd.openxmlformats-officedocument.presentationml.notesSlide+xml"/>
  <Override PartName="/ppt/tags/tag43.xml" ContentType="application/vnd.openxmlformats-officedocument.presentationml.tags+xml"/>
  <Override PartName="/ppt/notesSlides/notesSlide17.xml" ContentType="application/vnd.openxmlformats-officedocument.presentationml.notesSlide+xml"/>
  <Override PartName="/ppt/tags/tag44.xml" ContentType="application/vnd.openxmlformats-officedocument.presentationml.tags+xml"/>
  <Override PartName="/ppt/notesSlides/notesSlide18.xml" ContentType="application/vnd.openxmlformats-officedocument.presentationml.notesSlide+xml"/>
  <Override PartName="/ppt/tags/tag45.xml" ContentType="application/vnd.openxmlformats-officedocument.presentationml.tags+xml"/>
  <Override PartName="/ppt/notesSlides/notesSlide19.xml" ContentType="application/vnd.openxmlformats-officedocument.presentationml.notesSlide+xml"/>
  <Override PartName="/ppt/tags/tag46.xml" ContentType="application/vnd.openxmlformats-officedocument.presentationml.tags+xml"/>
  <Override PartName="/ppt/notesSlides/notesSlide20.xml" ContentType="application/vnd.openxmlformats-officedocument.presentationml.notesSlide+xml"/>
  <Override PartName="/ppt/tags/tag47.xml" ContentType="application/vnd.openxmlformats-officedocument.presentationml.tags+xml"/>
  <Override PartName="/ppt/notesSlides/notesSlide21.xml" ContentType="application/vnd.openxmlformats-officedocument.presentationml.notesSlide+xml"/>
  <Override PartName="/ppt/tags/tag48.xml" ContentType="application/vnd.openxmlformats-officedocument.presentationml.tags+xml"/>
  <Override PartName="/ppt/notesSlides/notesSlide22.xml" ContentType="application/vnd.openxmlformats-officedocument.presentationml.notesSlide+xml"/>
  <Override PartName="/ppt/tags/tag49.xml" ContentType="application/vnd.openxmlformats-officedocument.presentationml.tags+xml"/>
  <Override PartName="/ppt/notesSlides/notesSlide23.xml" ContentType="application/vnd.openxmlformats-officedocument.presentationml.notesSlide+xml"/>
  <Override PartName="/ppt/tags/tag50.xml" ContentType="application/vnd.openxmlformats-officedocument.presentationml.tags+xml"/>
  <Override PartName="/ppt/notesSlides/notesSlide24.xml" ContentType="application/vnd.openxmlformats-officedocument.presentationml.notesSlide+xml"/>
  <Override PartName="/ppt/tags/tag51.xml" ContentType="application/vnd.openxmlformats-officedocument.presentationml.tags+xml"/>
  <Override PartName="/ppt/notesSlides/notesSlide25.xml" ContentType="application/vnd.openxmlformats-officedocument.presentationml.notesSlide+xml"/>
  <Override PartName="/ppt/tags/tag52.xml" ContentType="application/vnd.openxmlformats-officedocument.presentationml.tags+xml"/>
  <Override PartName="/ppt/notesSlides/notesSlide26.xml" ContentType="application/vnd.openxmlformats-officedocument.presentationml.notesSlide+xml"/>
  <Override PartName="/ppt/tags/tag53.xml" ContentType="application/vnd.openxmlformats-officedocument.presentationml.tags+xml"/>
  <Override PartName="/ppt/notesSlides/notesSlide27.xml" ContentType="application/vnd.openxmlformats-officedocument.presentationml.notesSlide+xml"/>
  <Override PartName="/ppt/tags/tag54.xml" ContentType="application/vnd.openxmlformats-officedocument.presentationml.tags+xml"/>
  <Override PartName="/ppt/notesSlides/notesSlide28.xml" ContentType="application/vnd.openxmlformats-officedocument.presentationml.notesSlide+xml"/>
  <Override PartName="/ppt/tags/tag55.xml" ContentType="application/vnd.openxmlformats-officedocument.presentationml.tags+xml"/>
  <Override PartName="/ppt/notesSlides/notesSlide29.xml" ContentType="application/vnd.openxmlformats-officedocument.presentationml.notesSlide+xml"/>
  <Override PartName="/ppt/tags/tag56.xml" ContentType="application/vnd.openxmlformats-officedocument.presentationml.tags+xml"/>
  <Override PartName="/ppt/notesSlides/notesSlide30.xml" ContentType="application/vnd.openxmlformats-officedocument.presentationml.notesSlide+xml"/>
  <Override PartName="/ppt/tags/tag57.xml" ContentType="application/vnd.openxmlformats-officedocument.presentationml.tags+xml"/>
  <Override PartName="/ppt/notesSlides/notesSlide31.xml" ContentType="application/vnd.openxmlformats-officedocument.presentationml.notesSlide+xml"/>
  <Override PartName="/ppt/tags/tag58.xml" ContentType="application/vnd.openxmlformats-officedocument.presentationml.tags+xml"/>
  <Override PartName="/ppt/notesSlides/notesSlide32.xml" ContentType="application/vnd.openxmlformats-officedocument.presentationml.notesSlide+xml"/>
  <Override PartName="/ppt/tags/tag59.xml" ContentType="application/vnd.openxmlformats-officedocument.presentationml.tags+xml"/>
  <Override PartName="/ppt/notesSlides/notesSlide33.xml" ContentType="application/vnd.openxmlformats-officedocument.presentationml.notesSlide+xml"/>
  <Override PartName="/ppt/tags/tag60.xml" ContentType="application/vnd.openxmlformats-officedocument.presentationml.tags+xml"/>
  <Override PartName="/ppt/notesSlides/notesSlide34.xml" ContentType="application/vnd.openxmlformats-officedocument.presentationml.notesSlide+xml"/>
  <Override PartName="/ppt/tags/tag61.xml" ContentType="application/vnd.openxmlformats-officedocument.presentationml.tags+xml"/>
  <Override PartName="/ppt/notesSlides/notesSlide35.xml" ContentType="application/vnd.openxmlformats-officedocument.presentationml.notesSlide+xml"/>
  <Override PartName="/ppt/tags/tag62.xml" ContentType="application/vnd.openxmlformats-officedocument.presentationml.tags+xml"/>
  <Override PartName="/ppt/notesSlides/notesSlide36.xml" ContentType="application/vnd.openxmlformats-officedocument.presentationml.notesSlide+xml"/>
  <Override PartName="/ppt/tags/tag63.xml" ContentType="application/vnd.openxmlformats-officedocument.presentationml.tags+xml"/>
  <Override PartName="/ppt/notesSlides/notesSlide3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3"/>
    <p:sldMasterId id="2147483697" r:id="rId4"/>
  </p:sldMasterIdLst>
  <p:notesMasterIdLst>
    <p:notesMasterId r:id="rId42"/>
  </p:notesMasterIdLst>
  <p:handoutMasterIdLst>
    <p:handoutMasterId r:id="rId43"/>
  </p:handoutMasterIdLst>
  <p:sldIdLst>
    <p:sldId id="287" r:id="rId5"/>
    <p:sldId id="286" r:id="rId6"/>
    <p:sldId id="280" r:id="rId7"/>
    <p:sldId id="296" r:id="rId8"/>
    <p:sldId id="297" r:id="rId9"/>
    <p:sldId id="298" r:id="rId10"/>
    <p:sldId id="295" r:id="rId11"/>
    <p:sldId id="306" r:id="rId12"/>
    <p:sldId id="290" r:id="rId13"/>
    <p:sldId id="396" r:id="rId14"/>
    <p:sldId id="303" r:id="rId15"/>
    <p:sldId id="395" r:id="rId16"/>
    <p:sldId id="305" r:id="rId17"/>
    <p:sldId id="392" r:id="rId18"/>
    <p:sldId id="393" r:id="rId19"/>
    <p:sldId id="309" r:id="rId20"/>
    <p:sldId id="308" r:id="rId21"/>
    <p:sldId id="302" r:id="rId22"/>
    <p:sldId id="304" r:id="rId23"/>
    <p:sldId id="394" r:id="rId24"/>
    <p:sldId id="310" r:id="rId25"/>
    <p:sldId id="275" r:id="rId26"/>
    <p:sldId id="311" r:id="rId27"/>
    <p:sldId id="263" r:id="rId28"/>
    <p:sldId id="313" r:id="rId29"/>
    <p:sldId id="315" r:id="rId30"/>
    <p:sldId id="320" r:id="rId31"/>
    <p:sldId id="314" r:id="rId32"/>
    <p:sldId id="318" r:id="rId33"/>
    <p:sldId id="316" r:id="rId34"/>
    <p:sldId id="322" r:id="rId35"/>
    <p:sldId id="281" r:id="rId36"/>
    <p:sldId id="326" r:id="rId37"/>
    <p:sldId id="324" r:id="rId38"/>
    <p:sldId id="325" r:id="rId39"/>
    <p:sldId id="299" r:id="rId40"/>
    <p:sldId id="278" r:id="rId41"/>
  </p:sldIdLst>
  <p:sldSz cx="12192000" cy="6858000"/>
  <p:notesSz cx="7315200" cy="9601200"/>
  <p:custDataLst>
    <p:tags r:id="rId4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esa Ha" initials="TH" lastIdx="37" clrIdx="0">
    <p:extLst>
      <p:ext uri="{19B8F6BF-5375-455C-9EA6-DF929625EA0E}">
        <p15:presenceInfo xmlns:p15="http://schemas.microsoft.com/office/powerpoint/2012/main" userId="S-1-5-21-889838981-920820592-1903951286-7399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2B"/>
    <a:srgbClr val="FFFFCC"/>
    <a:srgbClr val="CA9614"/>
    <a:srgbClr val="8BF12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034" autoAdjust="0"/>
  </p:normalViewPr>
  <p:slideViewPr>
    <p:cSldViewPr snapToGrid="0">
      <p:cViewPr varScale="1">
        <p:scale>
          <a:sx n="91" d="100"/>
          <a:sy n="91" d="100"/>
        </p:scale>
        <p:origin x="135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285"/>
    </p:cViewPr>
  </p:sorterViewPr>
  <p:notesViewPr>
    <p:cSldViewPr snapToGrid="0">
      <p:cViewPr>
        <p:scale>
          <a:sx n="63" d="100"/>
          <a:sy n="63" d="100"/>
        </p:scale>
        <p:origin x="312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gs" Target="tags/tag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817BB1-BE03-49D4-8951-999D2607B4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/>
              <a:t>ViVa_MultimediaStoryboard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6E60B9-FC39-4CA2-9394-F7220C205A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/>
              <a:t>Wednesday, 13 December, 2017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01C3B-706E-4CD0-949B-2102ED9765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NormalStock_Scenario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307D4C-5064-4026-9C26-4B5F93C5CD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C0C14DE-3CCF-402F-B10B-2D5C98ACD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5652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/>
              <a:t>ViVa_MultimediaStoryboard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/>
              <a:t>Wednesday, 13 December, 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NormalStock_Scenario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54B7207-307C-401B-AAA8-854118A3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967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69BF1E-D523-4CD9-A40B-FDF30CF858C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F597F-8432-4ED2-925E-2D2CDBAE50B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NormalStock_Scenario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59F583F2-B1CA-4DD9-9A7E-A534CD0BCDEA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40299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9F40D-6D89-4F84-8810-1D709773A47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67D03-0105-4C71-9C50-597E9A6A61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NormalStock_Scenario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4A0CD76C-E5C1-4F0E-9307-02055D6B88AB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err="1"/>
              <a:t>ViVa_MultimediaStoryboard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80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AEAE4E-6DA8-4723-8DF2-FBAE90B83B8F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765FC-A8FC-479C-AF26-B989C953BF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NormalStock_Scenario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39521A5D-16CA-4E38-9CCA-4AC3FADC63E0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err="1"/>
              <a:t>ViVa_MultimediaStoryboard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23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B9FE6-5519-485A-B521-A80A2862C96C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170F29-FE6A-4823-A04D-1619799E33C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NormalStock_Scenario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C99B012D-49C5-4B52-86E9-B33842795A94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err="1"/>
              <a:t>ViVa_MultimediaStoryboard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208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99B8F-10B3-463E-9286-A138870B2F2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4009A-CE55-4446-B5D7-6C0593D8FD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NormalStock_Scenario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390376ED-129F-4398-BF35-1D14022D860A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err="1"/>
              <a:t>ViVa_MultimediaStoryboard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27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B1815-5A58-4707-B560-00E3FC2B54AE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24E77-31B3-44E0-8550-3EED32668E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NormalStock_Scenario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2D8FC2CA-6D92-4C07-B29A-D661B710CF23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err="1"/>
              <a:t>ViVa_MultimediaStoryboard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689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F5D3D-46AD-4FC5-BFF4-2D9B8119B299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92A3D4-483B-4A35-868B-B00B4B528FA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NormalStock_Scenario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92343F7E-B511-4742-9DCA-B39B19183780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err="1"/>
              <a:t>ViVa_MultimediaStoryboard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63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F57D1-E5D9-456C-BA6A-EE52697B8BDE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2ACAC-C339-487D-BBA4-4F720BBC5F9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NormalStock_Scenario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96514D20-D9F6-4C59-95BD-183F51B683E1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err="1"/>
              <a:t>ViVa_MultimediaStoryboard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65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99898D-3E58-4BE6-84AD-E201069B1D39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F5E41-E7E8-4096-B076-2F0BE493EE4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NormalStock_Scenario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9750E4F2-FAA2-46AD-826D-3532C14707B4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err="1"/>
              <a:t>ViVa_MultimediaStoryboard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978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4AB43C-02E0-430C-9CE4-7180B5B191B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1F75C-33A3-4526-BDF6-81CFF984FB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NormalStock_Scenario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ED413575-0263-47BB-85D0-D0EEC2498578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err="1"/>
              <a:t>ViVa_MultimediaStoryboard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70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107862-5F29-44F3-AF23-BFC30D3F7815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571B3-3E86-4238-AE85-5CFFBECEEAA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NormalStock_Scenario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4AFAF51A-E5C2-4BFF-9FC0-25868C7F7571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err="1"/>
              <a:t>ViVa_MultimediaStoryboard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520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553D9-4356-422C-ABCA-A6645117C899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06308-1A30-4122-A1C0-90C772A85B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NormalStock_Scenario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8B7A30E1-00C8-4BA5-900C-283F2458CFAB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618421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D4C40-199C-4283-9EB1-F0C336118F73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60E8F-31D2-4C78-8305-1C5B725BC08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NormalStock_Scenario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A996335F-C5D6-4CAF-B9AB-648DD6C660A9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err="1"/>
              <a:t>ViVa_MultimediaStoryboard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384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039CB-585C-4C37-969A-7D59547FAC84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1A030-DDEA-4562-BE67-D8210283C8A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NormalStock_Scenario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341E7C71-E004-4C8D-9127-C6036A90F4FE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err="1"/>
              <a:t>ViVa_MultimediaStoryboard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031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27DB8A-1BBC-48BD-88FE-A6CAC2F6A804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D48CA-B414-4060-91CF-FC5BCBB3FBF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NormalStock_Scenario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EF610EA6-AC18-4FC2-B0E8-00D9E44BE536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err="1"/>
              <a:t>ViVa_MultimediaStoryboard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1782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93853-8A0A-4134-9F21-6E6EE88B9805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F3FC-8CC4-47C5-8134-0B176689EB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NormalStock_Scenario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F394678A-E02D-428E-A210-03E7E8AFF2A5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err="1"/>
              <a:t>ViVa_MultimediaStoryboard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282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24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68E4E-991E-45D4-929B-1CE0E30553CA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726E4-113C-46DA-8206-35069E2CD63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NormalStock_Scenario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7937A8E9-B99F-4EDB-AFE7-CE293F7B646C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err="1"/>
              <a:t>ViVa_MultimediaStoryboard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16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25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0F5C15-F6DB-49C4-B244-D7DF2F98B4F2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5C02A-DBC8-4B8E-B3B1-D8921129A6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NormalStock_Scenario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5363C919-5A06-4BA8-90DD-261B81EA1543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err="1"/>
              <a:t>ViVa_MultimediaStoryboard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535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26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AC3BE-9316-4FD8-A269-61B0617CC546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08D12-0E06-43F7-B072-941538C18A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NormalStock_Scenario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C617991D-473E-4FFB-A7A4-E1E19D232FEF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err="1"/>
              <a:t>ViVa_MultimediaStoryboard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8752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27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31399-1220-4091-AC9B-201EF062B32C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8E822-3F1E-4E52-9A86-E86624D7BD2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NormalStock_Scenario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7AB85F03-4256-4EA3-B3CE-CAEB5C091B3C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err="1"/>
              <a:t>ViVa_MultimediaStoryboard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934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28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9893E-B2A0-4873-84B9-086A47B09C68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FE0C7-7D8C-46FA-9FAD-22373BFF73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NormalStock_Scenario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0FEF9018-FEE8-4F15-9A36-2F385C9FF1A6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err="1"/>
              <a:t>ViVa_MultimediaStoryboard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6983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29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45D4A-18D3-4E2B-BECC-38F31B73E5E3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5B7E2-82AA-4C86-A32D-D9AD3E5420D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NormalStock_Scenario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A34B02A3-6736-4ADF-9DE2-17B5B51DAB1A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2567065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08563-05E8-42D7-A731-48ABB88BF08A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B7FD43-3DDE-4F72-9DDD-AD071C93DE0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NormalStock_Scenario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8AB98FF3-9C62-46D8-B45F-41940D9EE61A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26238137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30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9D80E-52F0-4586-A316-581555DC28B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6D96D-52B3-4F86-A6A7-7580629E82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NormalStock_Scenario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C26097E3-9A49-4B2D-B477-CC44F2FAB8F1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37410073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31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AE84C-3089-4880-8240-6A85D2CCB4D4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0EF3F-3C76-4127-B8EE-CC5D7273D7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NormalStock_Scenario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A744DCA9-E2BE-46F1-94E2-7424B8008B88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6041906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32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3AFC1-A9F6-4266-9207-66CD476F7924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1E74C-D9BE-410D-A512-A3D547CBDEC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NormalStock_Scenario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DD4508E2-10EE-4CE7-B308-944381B6FE29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25391288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33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D427D-5762-409B-A612-A8151789406E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3B0C5-DF91-421F-A151-F8680D7CF6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NormalStock_Scenario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15F828A8-EAA8-4105-8296-2A6069FFF228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1707835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34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53B89-189C-43AD-96AF-7EAC9BA158D1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93AD8-7789-4079-A56E-BF63230640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NormalStock_Scenario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52A3DB23-42A0-4162-A316-B0F90B27B017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25289915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35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8F5D2-2911-47C3-8BE9-30F80401161C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9A49FE-C5B6-413D-8046-C3D2046636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NormalStock_Scenario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A49F0655-50AE-4A98-A9E2-27BF6B7339D9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21563977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36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524AC-1FB8-448E-AFA8-0D8662599C9A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46B1A-9DAD-45E4-A7BA-819DA6F3DD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NormalStock_Scenario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07EEDBE2-7A81-4390-BC8D-42EB14DEF471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10183196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37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16365A-3220-429E-94C4-A5471166697C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A5755-2621-4AD7-9360-E6191AE3CC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NormalStock_Scenario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A2AE2E9C-FD2F-4E46-9753-C1FE89FFF728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1823355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EEAD5-778C-48C1-B524-58C3250DC3D2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2257A-90DF-45B1-81EE-2B49A94802C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NormalStock_Scenario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B3ABED61-B5F9-4602-BA8B-0C1909BF3343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3000803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33DE5-30E9-4FC7-BCF7-65900B888CF4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A13F3-9DD3-4FCB-8B89-E1D123ECEA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NormalStock_Scenario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E9FA89C6-3B31-434C-8AD3-3ED0AC41A418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1210302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AD2EA-E286-4281-AC27-DA17BE38CFC2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B35E8-3134-4E63-950C-05E643E9B4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NormalStock_Scenario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99B9A85F-72F7-41FF-A2F1-7681E38C3BDB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3645709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4A7B3-713D-419A-8616-12045D62CC7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7EB-4AD5-43FE-BC8D-EF886B00D8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NormalStock_Scenario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8E684DE7-4EC3-47E3-89CD-1B007828C5E4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err="1"/>
              <a:t>ViVa_MultimediaStoryboard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738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2252A-C1E2-477C-80B0-C993C916F28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E8558-E4EC-4D04-B319-264DB1D1A8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NormalStock_Scenario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A5671E29-E746-4C75-AF3E-92475E23072B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err="1"/>
              <a:t>ViVa_MultimediaStoryboard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96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1BB8C-ACF7-4EB3-B13F-E1F34AA8628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7BEA5-E8C1-44FB-8997-807D751BDD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NormalStock_Scenario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9A0A98A0-B9A2-4063-9613-70C49D2875BF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err="1"/>
              <a:t>ViVa_MultimediaStoryboard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047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836" y="447650"/>
            <a:ext cx="10412618" cy="1143000"/>
          </a:xfrm>
        </p:spPr>
        <p:txBody>
          <a:bodyPr>
            <a:normAutofit/>
          </a:bodyPr>
          <a:lstStyle>
            <a:lvl1pPr>
              <a:defRPr sz="3698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836" y="1816101"/>
            <a:ext cx="10412618" cy="46681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12" y="503539"/>
            <a:ext cx="611681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solidFill>
                <a:schemeClr val="bg1"/>
              </a:solidFill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92483" y="447919"/>
            <a:ext cx="10411884" cy="349251"/>
          </a:xfrm>
        </p:spPr>
        <p:txBody>
          <a:bodyPr vert="horz" lIns="134149" tIns="60977" rIns="121954" bIns="60977" rtlCol="0" anchor="ctr">
            <a:noAutofit/>
          </a:bodyPr>
          <a:lstStyle>
            <a:lvl1pPr>
              <a:defRPr lang="en-JM" sz="2099" kern="100" spc="0" baseline="0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JM" dirty="0"/>
              <a:t>Click to add text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2" y="487606"/>
            <a:ext cx="611681" cy="365125"/>
          </a:xfrm>
        </p:spPr>
        <p:txBody>
          <a:bodyPr/>
          <a:lstStyle/>
          <a:p>
            <a:fld id="{2760AF0F-E753-4DD9-B8E5-577C039A067C}" type="slidenum">
              <a:rPr lang="en-JM" smtClean="0"/>
              <a:t>‹#›</a:t>
            </a:fld>
            <a:endParaRPr lang="en-JM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150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90836" y="447650"/>
            <a:ext cx="10412618" cy="1143000"/>
          </a:xfrm>
        </p:spPr>
        <p:txBody>
          <a:bodyPr>
            <a:normAutofit/>
          </a:bodyPr>
          <a:lstStyle>
            <a:lvl1pPr>
              <a:defRPr sz="3698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92483" y="447919"/>
            <a:ext cx="10411884" cy="349251"/>
          </a:xfrm>
        </p:spPr>
        <p:txBody>
          <a:bodyPr lIns="134149" anchor="ctr">
            <a:noAutofit/>
          </a:bodyPr>
          <a:lstStyle>
            <a:lvl1pPr marL="0" indent="0">
              <a:buFontTx/>
              <a:buNone/>
              <a:defRPr sz="2099" kern="100" spc="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609463" indent="0">
              <a:buFontTx/>
              <a:buNone/>
              <a:defRPr/>
            </a:lvl2pPr>
            <a:lvl3pPr marL="1218925" indent="0">
              <a:buFontTx/>
              <a:buNone/>
              <a:defRPr/>
            </a:lvl3pPr>
            <a:lvl4pPr marL="1828388" indent="0">
              <a:buFontTx/>
              <a:buNone/>
              <a:defRPr/>
            </a:lvl4pPr>
            <a:lvl5pPr marL="2437851" indent="0">
              <a:buFontTx/>
              <a:buNone/>
              <a:defRPr/>
            </a:lvl5pPr>
          </a:lstStyle>
          <a:p>
            <a:pPr lvl="0"/>
            <a:r>
              <a:rPr lang="en-JM" dirty="0"/>
              <a:t>Click to add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12" y="503539"/>
            <a:ext cx="611681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solidFill>
                <a:schemeClr val="bg1"/>
              </a:solidFill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2" y="484633"/>
            <a:ext cx="611681" cy="365125"/>
          </a:xfrm>
        </p:spPr>
        <p:txBody>
          <a:bodyPr/>
          <a:lstStyle>
            <a:lvl1pPr algn="ctr">
              <a:defRPr/>
            </a:lvl1pPr>
          </a:lstStyle>
          <a:p>
            <a:fld id="{2760AF0F-E753-4DD9-B8E5-577C039A067C}" type="slidenum">
              <a:rPr lang="en-JM" smtClean="0"/>
              <a:pPr/>
              <a:t>‹#›</a:t>
            </a:fld>
            <a:endParaRPr lang="en-JM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418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12" y="484633"/>
            <a:ext cx="611681" cy="365125"/>
          </a:xfrm>
        </p:spPr>
        <p:txBody>
          <a:bodyPr/>
          <a:lstStyle>
            <a:lvl1pPr algn="ctr">
              <a:defRPr/>
            </a:lvl1pPr>
          </a:lstStyle>
          <a:p>
            <a:fld id="{2760AF0F-E753-4DD9-B8E5-577C039A067C}" type="slidenum">
              <a:rPr lang="en-JM" smtClean="0"/>
              <a:pPr/>
              <a:t>‹#›</a:t>
            </a:fld>
            <a:endParaRPr lang="en-JM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364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90835" y="447650"/>
            <a:ext cx="10412618" cy="1143000"/>
          </a:xfrm>
        </p:spPr>
        <p:txBody>
          <a:bodyPr>
            <a:normAutofit/>
          </a:bodyPr>
          <a:lstStyle>
            <a:lvl1pPr>
              <a:defRPr sz="3698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91636" y="447919"/>
            <a:ext cx="10411884" cy="349251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99" kern="100" spc="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609463" indent="0">
              <a:buFontTx/>
              <a:buNone/>
              <a:defRPr/>
            </a:lvl2pPr>
            <a:lvl3pPr marL="1218925" indent="0">
              <a:buFontTx/>
              <a:buNone/>
              <a:defRPr/>
            </a:lvl3pPr>
            <a:lvl4pPr marL="1828388" indent="0">
              <a:buFontTx/>
              <a:buNone/>
              <a:defRPr/>
            </a:lvl4pPr>
            <a:lvl5pPr marL="2437851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12" y="503539"/>
            <a:ext cx="611681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solidFill>
                <a:schemeClr val="bg1"/>
              </a:solidFill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" y="484633"/>
            <a:ext cx="611681" cy="365125"/>
          </a:xfrm>
        </p:spPr>
        <p:txBody>
          <a:bodyPr/>
          <a:lstStyle>
            <a:lvl1pPr algn="ctr">
              <a:defRPr/>
            </a:lvl1pPr>
          </a:lstStyle>
          <a:p>
            <a:fld id="{2760AF0F-E753-4DD9-B8E5-577C039A067C}" type="slidenum">
              <a:rPr lang="en-JM" smtClean="0"/>
              <a:pPr/>
              <a:t>‹#›</a:t>
            </a:fld>
            <a:endParaRPr lang="en-JM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5674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45" y="1751013"/>
            <a:ext cx="10412617" cy="114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0986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694" y="2109759"/>
            <a:ext cx="10412617" cy="400111"/>
          </a:xfrm>
          <a:noFill/>
        </p:spPr>
        <p:txBody>
          <a:bodyPr wrap="square" rtlCol="0">
            <a:noAutofit/>
          </a:bodyPr>
          <a:lstStyle>
            <a:lvl1pPr algn="ctr">
              <a:defRPr lang="en-US" sz="2400" cap="none" baseline="0" dirty="0">
                <a:solidFill>
                  <a:srgbClr val="F2F2F2">
                    <a:lumMod val="25000"/>
                  </a:srgbClr>
                </a:solidFill>
                <a:latin typeface="+mj-lt"/>
              </a:defRPr>
            </a:lvl1pPr>
          </a:lstStyle>
          <a:p>
            <a:pPr marL="0" lvl="0" algn="ctr">
              <a:lnSpc>
                <a:spcPct val="125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5398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694" y="2634350"/>
            <a:ext cx="10412617" cy="646331"/>
          </a:xfrm>
        </p:spPr>
        <p:txBody>
          <a:bodyPr vert="horz" lIns="121780" tIns="60890" rIns="121780" bIns="60890" rtlCol="0" anchor="ctr">
            <a:noAutofit/>
          </a:bodyPr>
          <a:lstStyle>
            <a:lvl1pPr algn="ctr">
              <a:defRPr lang="en-US" sz="3205" spc="-146" dirty="0">
                <a:latin typeface="+mj-lt"/>
              </a:defRPr>
            </a:lvl1pPr>
          </a:lstStyle>
          <a:p>
            <a:pPr marL="0" lvl="0" algn="ctr">
              <a:spcBef>
                <a:spcPts val="3201"/>
              </a:spcBef>
            </a:pPr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6813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8959547" y="2827728"/>
            <a:ext cx="1679995" cy="1679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Autofit/>
          </a:bodyPr>
          <a:lstStyle>
            <a:lvl1pPr marL="0" indent="0" algn="ctr">
              <a:buFontTx/>
              <a:buNone/>
              <a:defRPr sz="1603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6283434" y="2818847"/>
            <a:ext cx="1679995" cy="1679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Autofit/>
          </a:bodyPr>
          <a:lstStyle>
            <a:lvl1pPr marL="0" indent="0" algn="ctr">
              <a:buFontTx/>
              <a:buNone/>
              <a:defRPr sz="1603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5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3607321" y="2836608"/>
            <a:ext cx="1679995" cy="1679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Autofit/>
          </a:bodyPr>
          <a:lstStyle>
            <a:lvl1pPr marL="0" indent="0" algn="ctr">
              <a:buFontTx/>
              <a:buNone/>
              <a:defRPr sz="1603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6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931210" y="2836608"/>
            <a:ext cx="1679995" cy="1679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Autofit/>
          </a:bodyPr>
          <a:lstStyle>
            <a:lvl1pPr marL="0" indent="0" algn="ctr">
              <a:buFontTx/>
              <a:buNone/>
              <a:defRPr sz="1603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449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694" y="176213"/>
            <a:ext cx="10412617" cy="1143000"/>
          </a:xfrm>
        </p:spPr>
        <p:txBody>
          <a:bodyPr/>
          <a:lstStyle>
            <a:lvl1pPr algn="ctr"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607976" y="2359586"/>
            <a:ext cx="5406481" cy="301623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1811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57" y="1525706"/>
            <a:ext cx="12185944" cy="280892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6963" y="173736"/>
            <a:ext cx="10412617" cy="114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7674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57" y="2"/>
            <a:ext cx="12185944" cy="2900363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0836" y="2791212"/>
            <a:ext cx="10412617" cy="1143000"/>
          </a:xfrm>
        </p:spPr>
        <p:txBody>
          <a:bodyPr>
            <a:noAutofit/>
          </a:bodyPr>
          <a:lstStyle>
            <a:lvl1pPr algn="ctr">
              <a:defRPr sz="4508" b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653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12" y="503539"/>
            <a:ext cx="611681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solidFill>
                <a:schemeClr val="bg1"/>
              </a:solidFill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2" y="487606"/>
            <a:ext cx="611681" cy="365125"/>
          </a:xfrm>
        </p:spPr>
        <p:txBody>
          <a:bodyPr/>
          <a:lstStyle/>
          <a:p>
            <a:fld id="{2760AF0F-E753-4DD9-B8E5-577C039A067C}" type="slidenum">
              <a:rPr lang="en-JM" smtClean="0"/>
              <a:t>‹#›</a:t>
            </a:fld>
            <a:endParaRPr lang="en-JM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" y="3465576"/>
            <a:ext cx="4948440" cy="1143000"/>
          </a:xfrm>
        </p:spPr>
        <p:txBody>
          <a:bodyPr vert="horz" lIns="121954" tIns="60977" rIns="121954" bIns="60977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613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531728" y="334806"/>
            <a:ext cx="5676900" cy="609361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4263" y="173736"/>
            <a:ext cx="10412617" cy="114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252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8245" y="176213"/>
            <a:ext cx="10412617" cy="114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1630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89694" y="176213"/>
            <a:ext cx="10412617" cy="1143000"/>
          </a:xfrm>
        </p:spPr>
        <p:txBody>
          <a:bodyPr/>
          <a:lstStyle>
            <a:lvl1pPr algn="ctr"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4259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8245" y="176213"/>
            <a:ext cx="10412617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718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" y="2203704"/>
            <a:ext cx="611681" cy="365125"/>
          </a:xfrm>
        </p:spPr>
        <p:txBody>
          <a:bodyPr/>
          <a:lstStyle/>
          <a:p>
            <a:fld id="{2760AF0F-E753-4DD9-B8E5-577C039A067C}" type="slidenum">
              <a:rPr lang="en-JM" smtClean="0"/>
              <a:t>‹#›</a:t>
            </a:fld>
            <a:endParaRPr lang="en-JM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035" y="2148840"/>
            <a:ext cx="10412618" cy="1143000"/>
          </a:xfrm>
        </p:spPr>
        <p:txBody>
          <a:bodyPr vert="horz" lIns="121954" tIns="60977" rIns="121954" bIns="60977" rtlCol="0" anchor="ctr">
            <a:normAutofit/>
          </a:bodyPr>
          <a:lstStyle>
            <a:lvl1pPr>
              <a:defRPr lang="en-US" dirty="0">
                <a:solidFill>
                  <a:schemeClr val="accent3"/>
                </a:solidFill>
                <a:ea typeface="Titillium Web"/>
                <a:cs typeface="Titillium WebLight"/>
              </a:defRPr>
            </a:lvl1pPr>
          </a:lstStyle>
          <a:p>
            <a:pPr marL="0" lvl="0">
              <a:spcBef>
                <a:spcPts val="3199"/>
              </a:spcBef>
            </a:pPr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63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1" y="3552827"/>
            <a:ext cx="12192001" cy="3044825"/>
          </a:xfrm>
        </p:spPr>
        <p:txBody>
          <a:bodyPr>
            <a:normAutofit/>
          </a:bodyPr>
          <a:lstStyle>
            <a:lvl1pPr>
              <a:defRPr sz="1999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12" y="503539"/>
            <a:ext cx="611681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solidFill>
                <a:schemeClr val="bg1"/>
              </a:solidFill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" y="484633"/>
            <a:ext cx="611681" cy="365125"/>
          </a:xfrm>
        </p:spPr>
        <p:txBody>
          <a:bodyPr/>
          <a:lstStyle/>
          <a:p>
            <a:fld id="{2760AF0F-E753-4DD9-B8E5-577C039A067C}" type="slidenum">
              <a:rPr lang="en-JM" smtClean="0"/>
              <a:t>‹#›</a:t>
            </a:fld>
            <a:endParaRPr lang="en-JM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90836" y="447650"/>
            <a:ext cx="10412618" cy="1143000"/>
          </a:xfrm>
        </p:spPr>
        <p:txBody>
          <a:bodyPr>
            <a:normAutofit/>
          </a:bodyPr>
          <a:lstStyle>
            <a:lvl1pPr>
              <a:defRPr sz="3698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92483" y="447919"/>
            <a:ext cx="10411884" cy="349251"/>
          </a:xfrm>
        </p:spPr>
        <p:txBody>
          <a:bodyPr vert="horz" lIns="134149" tIns="60977" rIns="121954" bIns="60977" rtlCol="0" anchor="ctr">
            <a:noAutofit/>
          </a:bodyPr>
          <a:lstStyle>
            <a:lvl1pPr>
              <a:defRPr lang="en-JM" sz="2099" kern="100" spc="0" baseline="0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JM" dirty="0"/>
              <a:t>Click to add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1910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5973" y="1982664"/>
            <a:ext cx="2974848" cy="1270491"/>
          </a:xfrm>
        </p:spPr>
        <p:txBody>
          <a:bodyPr>
            <a:normAutofit/>
          </a:bodyPr>
          <a:lstStyle>
            <a:lvl1pPr>
              <a:defRPr sz="1999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081054" y="1982664"/>
            <a:ext cx="2974848" cy="1270491"/>
          </a:xfrm>
        </p:spPr>
        <p:txBody>
          <a:bodyPr>
            <a:normAutofit/>
          </a:bodyPr>
          <a:lstStyle>
            <a:lvl1pPr>
              <a:defRPr sz="1999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46135" y="1982664"/>
            <a:ext cx="2974848" cy="1270491"/>
          </a:xfrm>
        </p:spPr>
        <p:txBody>
          <a:bodyPr>
            <a:normAutofit/>
          </a:bodyPr>
          <a:lstStyle>
            <a:lvl1pPr>
              <a:defRPr sz="1999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211217" y="1982664"/>
            <a:ext cx="2974848" cy="1270491"/>
          </a:xfrm>
        </p:spPr>
        <p:txBody>
          <a:bodyPr>
            <a:normAutofit/>
          </a:bodyPr>
          <a:lstStyle>
            <a:lvl1pPr>
              <a:defRPr sz="1999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2" y="503539"/>
            <a:ext cx="611681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solidFill>
                <a:schemeClr val="bg1"/>
              </a:solidFill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312" y="484633"/>
            <a:ext cx="611681" cy="365125"/>
          </a:xfrm>
        </p:spPr>
        <p:txBody>
          <a:bodyPr/>
          <a:lstStyle/>
          <a:p>
            <a:fld id="{2760AF0F-E753-4DD9-B8E5-577C039A067C}" type="slidenum">
              <a:rPr lang="en-JM" smtClean="0"/>
              <a:t>‹#›</a:t>
            </a:fld>
            <a:endParaRPr lang="en-JM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0836" y="447650"/>
            <a:ext cx="10412618" cy="1143000"/>
          </a:xfrm>
        </p:spPr>
        <p:txBody>
          <a:bodyPr>
            <a:normAutofit/>
          </a:bodyPr>
          <a:lstStyle>
            <a:lvl1pPr>
              <a:defRPr sz="3698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92483" y="447919"/>
            <a:ext cx="10411884" cy="349251"/>
          </a:xfrm>
        </p:spPr>
        <p:txBody>
          <a:bodyPr vert="horz" lIns="134149" tIns="60977" rIns="121954" bIns="60977" rtlCol="0" anchor="ctr">
            <a:noAutofit/>
          </a:bodyPr>
          <a:lstStyle>
            <a:lvl1pPr>
              <a:defRPr lang="en-JM" sz="2099" kern="100" spc="0" baseline="0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JM" dirty="0"/>
              <a:t>Click to add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955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2700" y="2063751"/>
            <a:ext cx="4445000" cy="4083832"/>
          </a:xfrm>
        </p:spPr>
        <p:txBody>
          <a:bodyPr>
            <a:normAutofit/>
          </a:bodyPr>
          <a:lstStyle>
            <a:lvl1pPr>
              <a:defRPr sz="1999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90836" y="447650"/>
            <a:ext cx="10412618" cy="1143000"/>
          </a:xfrm>
        </p:spPr>
        <p:txBody>
          <a:bodyPr>
            <a:normAutofit/>
          </a:bodyPr>
          <a:lstStyle>
            <a:lvl1pPr>
              <a:defRPr sz="3698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92483" y="447919"/>
            <a:ext cx="10411884" cy="349251"/>
          </a:xfrm>
        </p:spPr>
        <p:txBody>
          <a:bodyPr vert="horz" lIns="134149" tIns="60977" rIns="121954" bIns="60977" rtlCol="0" anchor="ctr">
            <a:noAutofit/>
          </a:bodyPr>
          <a:lstStyle>
            <a:lvl1pPr>
              <a:defRPr lang="en-JM" sz="2099" kern="100" spc="0" baseline="0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JM" dirty="0"/>
              <a:t>Click to add text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12" y="503539"/>
            <a:ext cx="611681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solidFill>
                <a:schemeClr val="bg1"/>
              </a:solidFill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312" y="484633"/>
            <a:ext cx="611681" cy="365125"/>
          </a:xfrm>
        </p:spPr>
        <p:txBody>
          <a:bodyPr/>
          <a:lstStyle/>
          <a:p>
            <a:fld id="{2760AF0F-E753-4DD9-B8E5-577C039A067C}" type="slidenum">
              <a:rPr lang="en-JM" smtClean="0"/>
              <a:t>‹#›</a:t>
            </a:fld>
            <a:endParaRPr lang="en-JM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692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2699" y="1726239"/>
            <a:ext cx="3906694" cy="2159548"/>
          </a:xfrm>
        </p:spPr>
        <p:txBody>
          <a:bodyPr>
            <a:normAutofit/>
          </a:bodyPr>
          <a:lstStyle>
            <a:lvl1pPr>
              <a:defRPr sz="1799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90836" y="447650"/>
            <a:ext cx="10412618" cy="1143000"/>
          </a:xfrm>
        </p:spPr>
        <p:txBody>
          <a:bodyPr>
            <a:normAutofit/>
          </a:bodyPr>
          <a:lstStyle>
            <a:lvl1pPr>
              <a:defRPr sz="3698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92483" y="447919"/>
            <a:ext cx="10411884" cy="349251"/>
          </a:xfrm>
        </p:spPr>
        <p:txBody>
          <a:bodyPr vert="horz" lIns="134149" tIns="60977" rIns="121954" bIns="60977" rtlCol="0" anchor="ctr">
            <a:noAutofit/>
          </a:bodyPr>
          <a:lstStyle>
            <a:lvl1pPr>
              <a:defRPr lang="en-JM" sz="2099" kern="100" spc="0" baseline="0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JM" dirty="0"/>
              <a:t>Click to add text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12" y="503539"/>
            <a:ext cx="611681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solidFill>
                <a:schemeClr val="bg1"/>
              </a:solidFill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312" y="487606"/>
            <a:ext cx="611681" cy="365125"/>
          </a:xfrm>
        </p:spPr>
        <p:txBody>
          <a:bodyPr/>
          <a:lstStyle/>
          <a:p>
            <a:fld id="{2760AF0F-E753-4DD9-B8E5-577C039A067C}" type="slidenum">
              <a:rPr lang="en-JM" smtClean="0"/>
              <a:t>‹#›</a:t>
            </a:fld>
            <a:endParaRPr lang="en-JM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28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33358" y="-5061"/>
            <a:ext cx="4458642" cy="6863061"/>
          </a:xfrm>
        </p:spPr>
        <p:txBody>
          <a:bodyPr>
            <a:normAutofit/>
          </a:bodyPr>
          <a:lstStyle>
            <a:lvl1pPr>
              <a:defRPr sz="1599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90836" y="447650"/>
            <a:ext cx="10412618" cy="1143000"/>
          </a:xfrm>
        </p:spPr>
        <p:txBody>
          <a:bodyPr>
            <a:normAutofit/>
          </a:bodyPr>
          <a:lstStyle>
            <a:lvl1pPr>
              <a:defRPr sz="3698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92483" y="447919"/>
            <a:ext cx="10411884" cy="349251"/>
          </a:xfrm>
        </p:spPr>
        <p:txBody>
          <a:bodyPr vert="horz" lIns="134149" tIns="60977" rIns="121954" bIns="60977" rtlCol="0" anchor="ctr">
            <a:noAutofit/>
          </a:bodyPr>
          <a:lstStyle>
            <a:lvl1pPr>
              <a:defRPr lang="en-JM" sz="2099" kern="100" spc="0" baseline="0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JM" dirty="0"/>
              <a:t>Click to add text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12" y="503539"/>
            <a:ext cx="611681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solidFill>
                <a:schemeClr val="bg1"/>
              </a:solidFill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312" y="487606"/>
            <a:ext cx="611681" cy="365125"/>
          </a:xfrm>
        </p:spPr>
        <p:txBody>
          <a:bodyPr/>
          <a:lstStyle/>
          <a:p>
            <a:fld id="{2760AF0F-E753-4DD9-B8E5-577C039A067C}" type="slidenum">
              <a:rPr lang="en-JM" smtClean="0"/>
              <a:t>‹#›</a:t>
            </a:fld>
            <a:endParaRPr lang="en-JM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5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949497" y="2675371"/>
            <a:ext cx="1775996" cy="1775999"/>
          </a:xfrm>
          <a:prstGeom prst="ellipse">
            <a:avLst/>
          </a:prstGeom>
          <a:solidFill>
            <a:schemeClr val="accent4"/>
          </a:solidFill>
          <a:ln w="76200" cap="sq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399">
                <a:solidFill>
                  <a:srgbClr val="17252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3647132" y="2675371"/>
            <a:ext cx="1775996" cy="1775999"/>
          </a:xfrm>
          <a:prstGeom prst="ellipse">
            <a:avLst/>
          </a:prstGeom>
          <a:solidFill>
            <a:schemeClr val="accent4"/>
          </a:solidFill>
          <a:ln w="76200" cap="sq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399">
                <a:solidFill>
                  <a:srgbClr val="17252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5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6344767" y="2728204"/>
            <a:ext cx="1775996" cy="1775999"/>
          </a:xfrm>
          <a:prstGeom prst="ellipse">
            <a:avLst/>
          </a:prstGeom>
          <a:solidFill>
            <a:schemeClr val="accent4"/>
          </a:solidFill>
          <a:ln w="76200" cap="sq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399">
                <a:solidFill>
                  <a:srgbClr val="17252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6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9042403" y="2718044"/>
            <a:ext cx="1775996" cy="1775999"/>
          </a:xfrm>
          <a:prstGeom prst="ellipse">
            <a:avLst/>
          </a:prstGeom>
          <a:solidFill>
            <a:schemeClr val="accent4"/>
          </a:solidFill>
          <a:ln w="76200" cap="sq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399">
                <a:solidFill>
                  <a:srgbClr val="17252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90836" y="447650"/>
            <a:ext cx="10412618" cy="1143000"/>
          </a:xfrm>
        </p:spPr>
        <p:txBody>
          <a:bodyPr>
            <a:normAutofit/>
          </a:bodyPr>
          <a:lstStyle>
            <a:lvl1pPr>
              <a:defRPr sz="3698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92483" y="447919"/>
            <a:ext cx="10411884" cy="349251"/>
          </a:xfrm>
        </p:spPr>
        <p:txBody>
          <a:bodyPr vert="horz" lIns="134149" tIns="60977" rIns="121954" bIns="60977" rtlCol="0" anchor="ctr">
            <a:noAutofit/>
          </a:bodyPr>
          <a:lstStyle>
            <a:lvl1pPr>
              <a:defRPr lang="en-JM" sz="2099" kern="100" spc="0" baseline="0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JM" dirty="0"/>
              <a:t>Click to add text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12" y="503539"/>
            <a:ext cx="611681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solidFill>
                <a:schemeClr val="bg1"/>
              </a:solidFill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5"/>
          </p:nvPr>
        </p:nvSpPr>
        <p:spPr>
          <a:xfrm>
            <a:off x="312" y="487606"/>
            <a:ext cx="611681" cy="365125"/>
          </a:xfrm>
        </p:spPr>
        <p:txBody>
          <a:bodyPr/>
          <a:lstStyle/>
          <a:p>
            <a:fld id="{2760AF0F-E753-4DD9-B8E5-577C039A067C}" type="slidenum">
              <a:rPr lang="en-JM" smtClean="0"/>
              <a:t>‹#›</a:t>
            </a:fld>
            <a:endParaRPr lang="en-JM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84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customXml" Target="../../customXml/item1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politico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0835" y="445692"/>
            <a:ext cx="10412618" cy="1143000"/>
          </a:xfrm>
          <a:prstGeom prst="rect">
            <a:avLst/>
          </a:prstGeom>
        </p:spPr>
        <p:txBody>
          <a:bodyPr vert="horz" lIns="121954" tIns="60977" rIns="121954" bIns="6097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836" y="1819656"/>
            <a:ext cx="10412618" cy="4672584"/>
          </a:xfrm>
          <a:prstGeom prst="rect">
            <a:avLst/>
          </a:prstGeom>
        </p:spPr>
        <p:txBody>
          <a:bodyPr vert="horz" lIns="121954" tIns="60977" rIns="121954" bIns="6097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2" y="484633"/>
            <a:ext cx="61168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2099">
                <a:solidFill>
                  <a:schemeClr val="bg1"/>
                </a:solidFill>
                <a:latin typeface="+mj-lt"/>
              </a:defRPr>
            </a:lvl1pPr>
          </a:lstStyle>
          <a:p>
            <a:fld id="{2760AF0F-E753-4DD9-B8E5-577C039A067C}" type="slidenum">
              <a:rPr lang="en-JM" smtClean="0"/>
              <a:pPr/>
              <a:t>‹#›</a:t>
            </a:fld>
            <a:endParaRPr lang="en-JM" dirty="0"/>
          </a:p>
        </p:txBody>
      </p:sp>
    </p:spTree>
    <p:custDataLst>
      <p:custData r:id="rId14"/>
      <p:tags r:id="rId15"/>
    </p:custDataLst>
    <p:extLst>
      <p:ext uri="{BB962C8B-B14F-4D97-AF65-F5344CB8AC3E}">
        <p14:creationId xmlns:p14="http://schemas.microsoft.com/office/powerpoint/2010/main" val="213347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dt="0"/>
  <p:txStyles>
    <p:titleStyle>
      <a:lvl1pPr algn="l" defTabSz="609463" rtl="0" eaLnBrk="1" latinLnBrk="0" hangingPunct="1">
        <a:spcBef>
          <a:spcPct val="0"/>
        </a:spcBef>
        <a:buNone/>
        <a:defRPr sz="3698" b="1" i="0" kern="1200">
          <a:solidFill>
            <a:schemeClr val="tx2"/>
          </a:solidFill>
          <a:latin typeface="+mj-lt"/>
          <a:ea typeface="Titillium WebSemiBold" panose="00000700000000000000" pitchFamily="2" charset="0"/>
          <a:cs typeface="Titillium WebSemiBold" panose="00000700000000000000" pitchFamily="2" charset="0"/>
        </a:defRPr>
      </a:lvl1pPr>
    </p:titleStyle>
    <p:bodyStyle>
      <a:lvl1pPr marL="457097" indent="-457097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accent2"/>
          </a:solidFill>
          <a:latin typeface="+mn-lt"/>
          <a:ea typeface="+mn-ea"/>
          <a:cs typeface="+mn-cs"/>
        </a:defRPr>
      </a:lvl1pPr>
      <a:lvl2pPr marL="990377" indent="-380914" algn="l" defTabSz="609463" rtl="0" eaLnBrk="1" latinLnBrk="0" hangingPunct="1">
        <a:spcBef>
          <a:spcPct val="20000"/>
        </a:spcBef>
        <a:buFont typeface="Arial"/>
        <a:buChar char="–"/>
        <a:defRPr sz="2399" kern="1200">
          <a:solidFill>
            <a:schemeClr val="accent2"/>
          </a:solidFill>
          <a:latin typeface="+mn-lt"/>
          <a:ea typeface="+mn-ea"/>
          <a:cs typeface="+mn-cs"/>
        </a:defRPr>
      </a:lvl2pPr>
      <a:lvl3pPr marL="1523657" indent="-304732" algn="l" defTabSz="609463" rtl="0" eaLnBrk="1" latinLnBrk="0" hangingPunct="1">
        <a:spcBef>
          <a:spcPct val="20000"/>
        </a:spcBef>
        <a:buFont typeface="Arial"/>
        <a:buChar char="•"/>
        <a:defRPr sz="2099" kern="1200">
          <a:solidFill>
            <a:schemeClr val="accent2"/>
          </a:solidFill>
          <a:latin typeface="+mn-lt"/>
          <a:ea typeface="+mn-ea"/>
          <a:cs typeface="+mn-cs"/>
        </a:defRPr>
      </a:lvl3pPr>
      <a:lvl4pPr marL="2133120" indent="-304732" algn="l" defTabSz="609463" rtl="0" eaLnBrk="1" latinLnBrk="0" hangingPunct="1">
        <a:spcBef>
          <a:spcPct val="20000"/>
        </a:spcBef>
        <a:buFont typeface="Arial"/>
        <a:buChar char="–"/>
        <a:defRPr sz="1899" kern="1200">
          <a:solidFill>
            <a:schemeClr val="accent2"/>
          </a:solidFill>
          <a:latin typeface="+mn-lt"/>
          <a:ea typeface="+mn-ea"/>
          <a:cs typeface="+mn-cs"/>
        </a:defRPr>
      </a:lvl4pPr>
      <a:lvl5pPr marL="2742582" indent="-304732" algn="l" defTabSz="609463" rtl="0" eaLnBrk="1" latinLnBrk="0" hangingPunct="1">
        <a:spcBef>
          <a:spcPct val="20000"/>
        </a:spcBef>
        <a:buFont typeface="Arial"/>
        <a:buChar char="»"/>
        <a:defRPr sz="1899" kern="1200">
          <a:solidFill>
            <a:schemeClr val="accent2"/>
          </a:solidFill>
          <a:latin typeface="+mn-lt"/>
          <a:ea typeface="+mn-ea"/>
          <a:cs typeface="+mn-cs"/>
        </a:defRPr>
      </a:lvl5pPr>
      <a:lvl6pPr marL="3352045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8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0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3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5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239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2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5" cstate="email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3692"/>
            <a:ext cx="12192000" cy="68853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245" y="176213"/>
            <a:ext cx="10412617" cy="1143000"/>
          </a:xfrm>
          <a:prstGeom prst="rect">
            <a:avLst/>
          </a:prstGeom>
        </p:spPr>
        <p:txBody>
          <a:bodyPr vert="horz" lIns="121780" tIns="60890" rIns="121780" bIns="6089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963" y="1604788"/>
            <a:ext cx="10412617" cy="4879499"/>
          </a:xfrm>
          <a:prstGeom prst="rect">
            <a:avLst/>
          </a:prstGeom>
        </p:spPr>
        <p:txBody>
          <a:bodyPr vert="horz" lIns="121780" tIns="60890" rIns="121780" bIns="6089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custData r:id="rId13"/>
      <p:tags r:id="rId14"/>
    </p:custDataLst>
    <p:extLst>
      <p:ext uri="{BB962C8B-B14F-4D97-AF65-F5344CB8AC3E}">
        <p14:creationId xmlns:p14="http://schemas.microsoft.com/office/powerpoint/2010/main" val="75990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dt="0"/>
  <p:txStyles>
    <p:titleStyle>
      <a:lvl1pPr algn="l" defTabSz="609934" rtl="0" eaLnBrk="1" latinLnBrk="0" hangingPunct="1">
        <a:spcBef>
          <a:spcPct val="0"/>
        </a:spcBef>
        <a:buNone/>
        <a:defRPr sz="4508" b="0" kern="1200" spc="-160">
          <a:solidFill>
            <a:schemeClr val="bg2">
              <a:lumMod val="25000"/>
            </a:schemeClr>
          </a:solidFill>
          <a:latin typeface="+mj-lt"/>
          <a:ea typeface="Roboto Medium"/>
          <a:cs typeface="Roboto Medium"/>
        </a:defRPr>
      </a:lvl1pPr>
    </p:titleStyle>
    <p:bodyStyle>
      <a:lvl1pPr marL="457450" indent="-457450" algn="l" defTabSz="609934" rtl="0" eaLnBrk="1" latinLnBrk="0" hangingPunct="1">
        <a:spcBef>
          <a:spcPct val="20000"/>
        </a:spcBef>
        <a:buFont typeface="Arial"/>
        <a:buChar char="•"/>
        <a:defRPr sz="2705" kern="1200">
          <a:solidFill>
            <a:schemeClr val="tx2"/>
          </a:solidFill>
          <a:latin typeface="+mn-lt"/>
          <a:ea typeface="+mn-ea"/>
          <a:cs typeface="+mn-cs"/>
        </a:defRPr>
      </a:lvl1pPr>
      <a:lvl2pPr marL="991143" indent="-381209" algn="l" defTabSz="609934" rtl="0" eaLnBrk="1" latinLnBrk="0" hangingPunct="1">
        <a:spcBef>
          <a:spcPct val="20000"/>
        </a:spcBef>
        <a:buFont typeface="Arial"/>
        <a:buChar char="–"/>
        <a:defRPr sz="2404" kern="1200">
          <a:solidFill>
            <a:schemeClr val="tx2"/>
          </a:solidFill>
          <a:latin typeface="+mn-lt"/>
          <a:ea typeface="+mn-ea"/>
          <a:cs typeface="+mn-cs"/>
        </a:defRPr>
      </a:lvl2pPr>
      <a:lvl3pPr marL="1524835" indent="-304967" algn="l" defTabSz="609934" rtl="0" eaLnBrk="1" latinLnBrk="0" hangingPunct="1">
        <a:spcBef>
          <a:spcPct val="20000"/>
        </a:spcBef>
        <a:buFont typeface="Arial"/>
        <a:buChar char="•"/>
        <a:defRPr sz="2104" kern="1200">
          <a:solidFill>
            <a:schemeClr val="tx2"/>
          </a:solidFill>
          <a:latin typeface="+mn-lt"/>
          <a:ea typeface="+mn-ea"/>
          <a:cs typeface="+mn-cs"/>
        </a:defRPr>
      </a:lvl3pPr>
      <a:lvl4pPr marL="2134769" indent="-304967" algn="l" defTabSz="609934" rtl="0" eaLnBrk="1" latinLnBrk="0" hangingPunct="1">
        <a:spcBef>
          <a:spcPct val="20000"/>
        </a:spcBef>
        <a:buFont typeface="Arial"/>
        <a:buChar char="–"/>
        <a:defRPr sz="1903" kern="1200">
          <a:solidFill>
            <a:schemeClr val="tx2"/>
          </a:solidFill>
          <a:latin typeface="+mn-lt"/>
          <a:ea typeface="+mn-ea"/>
          <a:cs typeface="+mn-cs"/>
        </a:defRPr>
      </a:lvl4pPr>
      <a:lvl5pPr marL="2744703" indent="-304967" algn="l" defTabSz="609934" rtl="0" eaLnBrk="1" latinLnBrk="0" hangingPunct="1">
        <a:spcBef>
          <a:spcPct val="20000"/>
        </a:spcBef>
        <a:buFont typeface="Arial"/>
        <a:buChar char="»"/>
        <a:defRPr sz="1903" kern="1200">
          <a:solidFill>
            <a:schemeClr val="tx2"/>
          </a:solidFill>
          <a:latin typeface="+mn-lt"/>
          <a:ea typeface="+mn-ea"/>
          <a:cs typeface="+mn-cs"/>
        </a:defRPr>
      </a:lvl5pPr>
      <a:lvl6pPr marL="3354637" indent="-304967" algn="l" defTabSz="609934" rtl="0" eaLnBrk="1" latinLnBrk="0" hangingPunct="1">
        <a:spcBef>
          <a:spcPct val="20000"/>
        </a:spcBef>
        <a:buFont typeface="Arial"/>
        <a:buChar char="•"/>
        <a:defRPr sz="2705" kern="1200">
          <a:solidFill>
            <a:schemeClr val="tx1"/>
          </a:solidFill>
          <a:latin typeface="+mn-lt"/>
          <a:ea typeface="+mn-ea"/>
          <a:cs typeface="+mn-cs"/>
        </a:defRPr>
      </a:lvl6pPr>
      <a:lvl7pPr marL="3964571" indent="-304967" algn="l" defTabSz="609934" rtl="0" eaLnBrk="1" latinLnBrk="0" hangingPunct="1">
        <a:spcBef>
          <a:spcPct val="20000"/>
        </a:spcBef>
        <a:buFont typeface="Arial"/>
        <a:buChar char="•"/>
        <a:defRPr sz="2705" kern="1200">
          <a:solidFill>
            <a:schemeClr val="tx1"/>
          </a:solidFill>
          <a:latin typeface="+mn-lt"/>
          <a:ea typeface="+mn-ea"/>
          <a:cs typeface="+mn-cs"/>
        </a:defRPr>
      </a:lvl7pPr>
      <a:lvl8pPr marL="4574505" indent="-304967" algn="l" defTabSz="609934" rtl="0" eaLnBrk="1" latinLnBrk="0" hangingPunct="1">
        <a:spcBef>
          <a:spcPct val="20000"/>
        </a:spcBef>
        <a:buFont typeface="Arial"/>
        <a:buChar char="•"/>
        <a:defRPr sz="2705" kern="1200">
          <a:solidFill>
            <a:schemeClr val="tx1"/>
          </a:solidFill>
          <a:latin typeface="+mn-lt"/>
          <a:ea typeface="+mn-ea"/>
          <a:cs typeface="+mn-cs"/>
        </a:defRPr>
      </a:lvl8pPr>
      <a:lvl9pPr marL="5184440" indent="-304967" algn="l" defTabSz="609934" rtl="0" eaLnBrk="1" latinLnBrk="0" hangingPunct="1">
        <a:spcBef>
          <a:spcPct val="20000"/>
        </a:spcBef>
        <a:buFont typeface="Arial"/>
        <a:buChar char="•"/>
        <a:defRPr sz="2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934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1pPr>
      <a:lvl2pPr marL="609934" algn="l" defTabSz="609934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2pPr>
      <a:lvl3pPr marL="1219868" algn="l" defTabSz="609934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3pPr>
      <a:lvl4pPr marL="1829802" algn="l" defTabSz="609934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4pPr>
      <a:lvl5pPr marL="2439737" algn="l" defTabSz="609934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5pPr>
      <a:lvl6pPr marL="3049671" algn="l" defTabSz="609934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6pPr>
      <a:lvl7pPr marL="3659605" algn="l" defTabSz="609934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7pPr>
      <a:lvl8pPr marL="4269539" algn="l" defTabSz="609934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8pPr>
      <a:lvl9pPr marL="4879473" algn="l" defTabSz="609934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5" Type="http://schemas.openxmlformats.org/officeDocument/2006/relationships/image" Target="../media/image30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5" Type="http://schemas.openxmlformats.org/officeDocument/2006/relationships/image" Target="../media/image3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8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9.xml"/><Relationship Id="rId6" Type="http://schemas.openxmlformats.org/officeDocument/2006/relationships/image" Target="../media/image3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5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Relationship Id="rId5" Type="http://schemas.openxmlformats.org/officeDocument/2006/relationships/image" Target="../media/image44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8.xml"/><Relationship Id="rId6" Type="http://schemas.openxmlformats.org/officeDocument/2006/relationships/image" Target="../media/image4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8.pn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6" Type="http://schemas.openxmlformats.org/officeDocument/2006/relationships/image" Target="../media/image17.png"/><Relationship Id="rId11" Type="http://schemas.openxmlformats.org/officeDocument/2006/relationships/image" Target="../media/image48.png"/><Relationship Id="rId5" Type="http://schemas.microsoft.com/office/2007/relationships/hdphoto" Target="../media/hdphoto2.wdp"/><Relationship Id="rId10" Type="http://schemas.openxmlformats.org/officeDocument/2006/relationships/image" Target="../media/image47.png"/><Relationship Id="rId4" Type="http://schemas.openxmlformats.org/officeDocument/2006/relationships/image" Target="../media/image16.png"/><Relationship Id="rId9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0.xml"/><Relationship Id="rId6" Type="http://schemas.openxmlformats.org/officeDocument/2006/relationships/image" Target="../media/image50.png"/><Relationship Id="rId5" Type="http://schemas.microsoft.com/office/2007/relationships/hdphoto" Target="../media/hdphoto4.wdp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1.xml"/><Relationship Id="rId6" Type="http://schemas.openxmlformats.org/officeDocument/2006/relationships/image" Target="../media/image5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17.png"/><Relationship Id="rId11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9051" y="-89210"/>
            <a:ext cx="12211051" cy="6858000"/>
          </a:xfrm>
          <a:prstGeom prst="rect">
            <a:avLst/>
          </a:prstGeom>
          <a:solidFill>
            <a:schemeClr val="tx2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2399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8B195FF-1075-4859-BD7E-7AA9B54151B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0289" y="2102295"/>
            <a:ext cx="6884313" cy="3872426"/>
          </a:xfr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1005840" y="2084832"/>
            <a:ext cx="3858259" cy="460375"/>
          </a:xfrm>
          <a:prstGeom prst="rect">
            <a:avLst/>
          </a:prstGeom>
        </p:spPr>
        <p:txBody>
          <a:bodyPr vert="horz" lIns="121954" tIns="60977" rIns="121954" bIns="60977" rtlCol="0">
            <a:noAutofit/>
          </a:bodyPr>
          <a:lstStyle>
            <a:lvl1pPr marL="457097" indent="-457097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990377" indent="-380914" algn="l" defTabSz="609463" rtl="0" eaLnBrk="1" latinLnBrk="0" hangingPunct="1">
              <a:spcBef>
                <a:spcPct val="20000"/>
              </a:spcBef>
              <a:buFont typeface="Arial"/>
              <a:buChar char="–"/>
              <a:defRPr sz="2399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523657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099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2133120" indent="-304732" algn="l" defTabSz="609463" rtl="0" eaLnBrk="1" latinLnBrk="0" hangingPunct="1">
              <a:spcBef>
                <a:spcPct val="20000"/>
              </a:spcBef>
              <a:buFont typeface="Arial"/>
              <a:buChar char="–"/>
              <a:defRPr sz="1899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742582" indent="-304732" algn="l" defTabSz="609463" rtl="0" eaLnBrk="1" latinLnBrk="0" hangingPunct="1">
              <a:spcBef>
                <a:spcPct val="20000"/>
              </a:spcBef>
              <a:buFont typeface="Arial"/>
              <a:buChar char="»"/>
              <a:defRPr sz="1899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3352045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508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970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433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99" dirty="0">
                <a:solidFill>
                  <a:srgbClr val="00B0F0"/>
                </a:solidFill>
                <a:latin typeface="+mj-lt"/>
                <a:cs typeface="Titillium WebSemiBold"/>
              </a:rPr>
              <a:t>Visibility for Vaccines </a:t>
            </a:r>
            <a:r>
              <a:rPr lang="en-US" sz="2099" i="1" dirty="0">
                <a:solidFill>
                  <a:schemeClr val="bg1"/>
                </a:solidFill>
                <a:latin typeface="+mj-lt"/>
                <a:cs typeface="Titillium WebSemiBold"/>
              </a:rPr>
              <a:t>presents</a:t>
            </a:r>
            <a:r>
              <a:rPr lang="en-US" sz="2099" dirty="0">
                <a:solidFill>
                  <a:schemeClr val="bg1"/>
                </a:solidFill>
                <a:latin typeface="+mj-lt"/>
                <a:cs typeface="Titillium WebSemiBold"/>
              </a:rPr>
              <a:t> 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994034" y="3534688"/>
            <a:ext cx="5127366" cy="1035630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</a:rPr>
              <a:t>A series of lessons designed to lead you through the stock visualizations on the </a:t>
            </a:r>
            <a:r>
              <a:rPr lang="en-US" sz="2099" dirty="0" err="1">
                <a:solidFill>
                  <a:schemeClr val="bg1"/>
                </a:solidFill>
                <a:ea typeface="Calibri"/>
              </a:rPr>
              <a:t>ViVa</a:t>
            </a:r>
            <a:r>
              <a:rPr lang="en-US" sz="2099" dirty="0">
                <a:solidFill>
                  <a:schemeClr val="bg1"/>
                </a:solidFill>
                <a:ea typeface="Calibri"/>
              </a:rPr>
              <a:t> Platform.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" y="2232162"/>
            <a:ext cx="534049" cy="28316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60AF0F-E753-4DD9-B8E5-577C039A067C}" type="slidenum">
              <a:rPr lang="en-JM" smtClean="0"/>
              <a:t>1</a:t>
            </a:fld>
            <a:endParaRPr lang="en-JM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4034" y="2452710"/>
            <a:ext cx="10412618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B0F0"/>
                </a:solidFill>
              </a:rPr>
              <a:t>Scenarios in </a:t>
            </a:r>
            <a:r>
              <a:rPr lang="en-US" sz="4800" dirty="0" err="1">
                <a:solidFill>
                  <a:srgbClr val="00B0F0"/>
                </a:solidFill>
              </a:rPr>
              <a:t>ViVa</a:t>
            </a:r>
            <a:endParaRPr lang="en-US" sz="4800" dirty="0">
              <a:solidFill>
                <a:srgbClr val="00B0F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5FB768-DFDC-4CFE-A539-A838266C6B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755" y="1608810"/>
            <a:ext cx="6854218" cy="39738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6E3091E-01AB-4B10-930D-439A0C02C5C6}"/>
              </a:ext>
            </a:extLst>
          </p:cNvPr>
          <p:cNvGrpSpPr/>
          <p:nvPr/>
        </p:nvGrpSpPr>
        <p:grpSpPr>
          <a:xfrm>
            <a:off x="-19052" y="6237902"/>
            <a:ext cx="12211051" cy="691356"/>
            <a:chOff x="-19052" y="5841234"/>
            <a:chExt cx="12211051" cy="6913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D05E132-E1AC-4969-A988-26BA00CD0417}"/>
                </a:ext>
              </a:extLst>
            </p:cNvPr>
            <p:cNvSpPr/>
            <p:nvPr/>
          </p:nvSpPr>
          <p:spPr>
            <a:xfrm>
              <a:off x="-19052" y="5930434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75EFA57-FC58-4421-B353-FA3C0433461F}"/>
                </a:ext>
              </a:extLst>
            </p:cNvPr>
            <p:cNvGrpSpPr/>
            <p:nvPr/>
          </p:nvGrpSpPr>
          <p:grpSpPr>
            <a:xfrm>
              <a:off x="896820" y="5841234"/>
              <a:ext cx="3008606" cy="691356"/>
              <a:chOff x="9119893" y="5924873"/>
              <a:chExt cx="4351365" cy="94049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42880E22-2070-4A15-83B6-527C52A147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08194" y="6118074"/>
                <a:ext cx="1663064" cy="50168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5BFEB71-1E1D-47AA-A364-A391353B58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9893" y="5924873"/>
                <a:ext cx="2491712" cy="940499"/>
              </a:xfrm>
              <a:prstGeom prst="rect">
                <a:avLst/>
              </a:prstGeom>
            </p:spPr>
          </p:pic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16C33D5-0DDE-4C8C-8F4E-A1A22458724F}"/>
                </a:ext>
              </a:extLst>
            </p:cNvPr>
            <p:cNvCxnSpPr/>
            <p:nvPr/>
          </p:nvCxnSpPr>
          <p:spPr>
            <a:xfrm>
              <a:off x="2619631" y="5983255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987616076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10</a:t>
            </a:fld>
            <a:endParaRPr lang="en-JM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A4D8FD-FAB9-4622-B457-FE5DDB3D09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05"/>
          <a:stretch/>
        </p:blipFill>
        <p:spPr>
          <a:xfrm>
            <a:off x="3343275" y="2877542"/>
            <a:ext cx="3324226" cy="3936346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842703A3-8180-447D-A3AA-D7CC45C10E47}"/>
              </a:ext>
            </a:extLst>
          </p:cNvPr>
          <p:cNvSpPr txBox="1">
            <a:spLocks/>
          </p:cNvSpPr>
          <p:nvPr/>
        </p:nvSpPr>
        <p:spPr>
          <a:xfrm>
            <a:off x="8934450" y="3064872"/>
            <a:ext cx="2333625" cy="1297578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As of today, the OPV vaccine stock level for </a:t>
            </a:r>
            <a:r>
              <a:rPr lang="en-US" sz="1800" dirty="0" err="1">
                <a:solidFill>
                  <a:schemeClr val="bg1"/>
                </a:solidFill>
                <a:ea typeface="Calibri"/>
              </a:rPr>
              <a:t>ViVa</a:t>
            </a:r>
            <a:r>
              <a:rPr lang="en-US" sz="1800" dirty="0">
                <a:solidFill>
                  <a:schemeClr val="bg1"/>
                </a:solidFill>
                <a:ea typeface="Calibri"/>
              </a:rPr>
              <a:t> Country is just under 730,000 doses.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800" dirty="0">
              <a:solidFill>
                <a:schemeClr val="bg1"/>
              </a:solidFill>
              <a:ea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44A06E-EF0F-4D39-A714-8358451F6EF8}"/>
              </a:ext>
            </a:extLst>
          </p:cNvPr>
          <p:cNvSpPr/>
          <p:nvPr/>
        </p:nvSpPr>
        <p:spPr>
          <a:xfrm>
            <a:off x="3228975" y="2447925"/>
            <a:ext cx="190500" cy="2397790"/>
          </a:xfrm>
          <a:prstGeom prst="rect">
            <a:avLst/>
          </a:prstGeom>
          <a:noFill/>
          <a:ln>
            <a:solidFill>
              <a:srgbClr val="8BF12F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8B6AB3-630A-4A4E-B763-462E2C03BF8F}"/>
              </a:ext>
            </a:extLst>
          </p:cNvPr>
          <p:cNvSpPr/>
          <p:nvPr/>
        </p:nvSpPr>
        <p:spPr>
          <a:xfrm>
            <a:off x="154793" y="1278039"/>
            <a:ext cx="3251347" cy="5129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120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11</a:t>
            </a:fld>
            <a:endParaRPr lang="en-JM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0535799-02E0-42EC-BC44-BD3E06D02616}"/>
              </a:ext>
            </a:extLst>
          </p:cNvPr>
          <p:cNvSpPr txBox="1">
            <a:spLocks/>
          </p:cNvSpPr>
          <p:nvPr/>
        </p:nvSpPr>
        <p:spPr>
          <a:xfrm>
            <a:off x="5441950" y="1322752"/>
            <a:ext cx="2444750" cy="1260232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The blue line shows the projected stock level for OPV.</a:t>
            </a: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F54EDDE-9D0F-4A50-9C4B-8E9BC9E66690}"/>
              </a:ext>
            </a:extLst>
          </p:cNvPr>
          <p:cNvCxnSpPr>
            <a:cxnSpLocks/>
          </p:cNvCxnSpPr>
          <p:nvPr/>
        </p:nvCxnSpPr>
        <p:spPr>
          <a:xfrm flipH="1">
            <a:off x="4546600" y="2582984"/>
            <a:ext cx="895350" cy="8968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68DE387-DDCD-464F-91F6-2F453CE6F649}"/>
              </a:ext>
            </a:extLst>
          </p:cNvPr>
          <p:cNvSpPr/>
          <p:nvPr/>
        </p:nvSpPr>
        <p:spPr>
          <a:xfrm>
            <a:off x="154793" y="1278039"/>
            <a:ext cx="3251347" cy="5129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466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12</a:t>
            </a:fld>
            <a:endParaRPr lang="en-JM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0535799-02E0-42EC-BC44-BD3E06D02616}"/>
              </a:ext>
            </a:extLst>
          </p:cNvPr>
          <p:cNvSpPr txBox="1">
            <a:spLocks/>
          </p:cNvSpPr>
          <p:nvPr/>
        </p:nvSpPr>
        <p:spPr>
          <a:xfrm>
            <a:off x="5441949" y="1334530"/>
            <a:ext cx="2738223" cy="1235675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Today there are 727 886 doses of OPV in the National Vaccine Store for </a:t>
            </a:r>
            <a:r>
              <a:rPr lang="en-US" sz="1800" dirty="0" err="1">
                <a:solidFill>
                  <a:schemeClr val="bg1"/>
                </a:solidFill>
                <a:ea typeface="Calibri"/>
              </a:rPr>
              <a:t>ViVa</a:t>
            </a:r>
            <a:r>
              <a:rPr lang="en-US" sz="1800" dirty="0">
                <a:solidFill>
                  <a:schemeClr val="bg1"/>
                </a:solidFill>
                <a:ea typeface="Calibri"/>
              </a:rPr>
              <a:t> Country</a:t>
            </a: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F54EDDE-9D0F-4A50-9C4B-8E9BC9E66690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966521" y="1952368"/>
            <a:ext cx="1475428" cy="778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6139A1F9-5FF0-4E29-9A27-45E7813B476B}"/>
              </a:ext>
            </a:extLst>
          </p:cNvPr>
          <p:cNvSpPr txBox="1">
            <a:spLocks/>
          </p:cNvSpPr>
          <p:nvPr/>
        </p:nvSpPr>
        <p:spPr>
          <a:xfrm>
            <a:off x="9257099" y="2209414"/>
            <a:ext cx="2642458" cy="1260232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In 3 months, there will be around 400,000 doses based on the projected consumption.</a:t>
            </a: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1138174-9810-499C-8E66-1493304D9B87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6313875" y="2839530"/>
            <a:ext cx="2943224" cy="11246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50E99F9-BE3B-49E1-8164-2A2E46BC07E5}"/>
              </a:ext>
            </a:extLst>
          </p:cNvPr>
          <p:cNvSpPr/>
          <p:nvPr/>
        </p:nvSpPr>
        <p:spPr>
          <a:xfrm>
            <a:off x="154793" y="1278039"/>
            <a:ext cx="3251347" cy="5129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127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13</a:t>
            </a:fld>
            <a:endParaRPr lang="en-JM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0535799-02E0-42EC-BC44-BD3E06D02616}"/>
              </a:ext>
            </a:extLst>
          </p:cNvPr>
          <p:cNvSpPr txBox="1">
            <a:spLocks/>
          </p:cNvSpPr>
          <p:nvPr/>
        </p:nvSpPr>
        <p:spPr>
          <a:xfrm>
            <a:off x="5441950" y="1322752"/>
            <a:ext cx="2444750" cy="1260232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The blue line shows the projected stock level for OPV.</a:t>
            </a: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F54EDDE-9D0F-4A50-9C4B-8E9BC9E66690}"/>
              </a:ext>
            </a:extLst>
          </p:cNvPr>
          <p:cNvCxnSpPr>
            <a:cxnSpLocks/>
          </p:cNvCxnSpPr>
          <p:nvPr/>
        </p:nvCxnSpPr>
        <p:spPr>
          <a:xfrm flipH="1">
            <a:off x="4546600" y="2582984"/>
            <a:ext cx="895350" cy="8968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842703A3-8180-447D-A3AA-D7CC45C10E47}"/>
              </a:ext>
            </a:extLst>
          </p:cNvPr>
          <p:cNvSpPr txBox="1">
            <a:spLocks/>
          </p:cNvSpPr>
          <p:nvPr/>
        </p:nvSpPr>
        <p:spPr>
          <a:xfrm>
            <a:off x="8405445" y="3936999"/>
            <a:ext cx="3455377" cy="2731429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The projected consumption is based on our annual requirements submitted to UNICEF during the annual forecast exercise. </a:t>
            </a:r>
            <a:r>
              <a:rPr lang="en-US" sz="1800" dirty="0" err="1">
                <a:solidFill>
                  <a:schemeClr val="bg1"/>
                </a:solidFill>
                <a:ea typeface="Calibri"/>
              </a:rPr>
              <a:t>ViVa</a:t>
            </a:r>
            <a:r>
              <a:rPr lang="en-US" sz="1800" dirty="0">
                <a:solidFill>
                  <a:schemeClr val="bg1"/>
                </a:solidFill>
                <a:ea typeface="Calibri"/>
              </a:rPr>
              <a:t> takes this number and calculates an estimated weekly consumption rate.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A4D8FD-FAB9-4622-B457-FE5DDB3D09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207" y="1678231"/>
            <a:ext cx="2477035" cy="22587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98B50A-CB97-439D-8802-D1AE92272848}"/>
              </a:ext>
            </a:extLst>
          </p:cNvPr>
          <p:cNvSpPr/>
          <p:nvPr/>
        </p:nvSpPr>
        <p:spPr>
          <a:xfrm>
            <a:off x="154793" y="1278039"/>
            <a:ext cx="3251347" cy="5129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852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14</a:t>
            </a:fld>
            <a:endParaRPr lang="en-JM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0535799-02E0-42EC-BC44-BD3E06D02616}"/>
              </a:ext>
            </a:extLst>
          </p:cNvPr>
          <p:cNvSpPr txBox="1">
            <a:spLocks/>
          </p:cNvSpPr>
          <p:nvPr/>
        </p:nvSpPr>
        <p:spPr>
          <a:xfrm>
            <a:off x="4870450" y="1196160"/>
            <a:ext cx="2187575" cy="1260232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This orange line is the maximum stock level for OPV.</a:t>
            </a: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F54EDDE-9D0F-4A50-9C4B-8E9BC9E66690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1927226" y="1826276"/>
            <a:ext cx="2943224" cy="11246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6F348B2-40B0-46A8-9485-CDAA3CC95778}"/>
              </a:ext>
            </a:extLst>
          </p:cNvPr>
          <p:cNvSpPr/>
          <p:nvPr/>
        </p:nvSpPr>
        <p:spPr>
          <a:xfrm>
            <a:off x="160638" y="1196161"/>
            <a:ext cx="3245502" cy="594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77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15</a:t>
            </a:fld>
            <a:endParaRPr lang="en-JM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0535799-02E0-42EC-BC44-BD3E06D02616}"/>
              </a:ext>
            </a:extLst>
          </p:cNvPr>
          <p:cNvSpPr txBox="1">
            <a:spLocks/>
          </p:cNvSpPr>
          <p:nvPr/>
        </p:nvSpPr>
        <p:spPr>
          <a:xfrm>
            <a:off x="5158764" y="2234385"/>
            <a:ext cx="2187575" cy="1260232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This red line is the minimum stock level for OPV.</a:t>
            </a: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F54EDDE-9D0F-4A50-9C4B-8E9BC9E66690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1450976" y="2864501"/>
            <a:ext cx="3707788" cy="11627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2269039-407A-4CFD-9C57-68ADEE133C70}"/>
              </a:ext>
            </a:extLst>
          </p:cNvPr>
          <p:cNvSpPr/>
          <p:nvPr/>
        </p:nvSpPr>
        <p:spPr>
          <a:xfrm>
            <a:off x="111211" y="1210963"/>
            <a:ext cx="3294930" cy="5800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1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16</a:t>
            </a:fld>
            <a:endParaRPr lang="en-JM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0535799-02E0-42EC-BC44-BD3E06D02616}"/>
              </a:ext>
            </a:extLst>
          </p:cNvPr>
          <p:cNvSpPr txBox="1">
            <a:spLocks/>
          </p:cNvSpPr>
          <p:nvPr/>
        </p:nvSpPr>
        <p:spPr>
          <a:xfrm>
            <a:off x="4870450" y="3086508"/>
            <a:ext cx="2187575" cy="1260232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This red line is the minimum stock level for OPV.</a:t>
            </a: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F54EDDE-9D0F-4A50-9C4B-8E9BC9E66690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1496344" y="3716624"/>
            <a:ext cx="3374106" cy="397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FE0C6F8A-F47A-456A-BC75-F9272401E845}"/>
              </a:ext>
            </a:extLst>
          </p:cNvPr>
          <p:cNvGrpSpPr/>
          <p:nvPr/>
        </p:nvGrpSpPr>
        <p:grpSpPr>
          <a:xfrm>
            <a:off x="8439665" y="670168"/>
            <a:ext cx="3571103" cy="5683326"/>
            <a:chOff x="8388865" y="85968"/>
            <a:chExt cx="3571103" cy="56833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EA4D8FD-FAB9-4622-B457-FE5DDB3D0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8731250" y="85968"/>
              <a:ext cx="2137649" cy="2972390"/>
            </a:xfrm>
            <a:prstGeom prst="rect">
              <a:avLst/>
            </a:prstGeom>
          </p:spPr>
        </p:pic>
        <p:sp>
          <p:nvSpPr>
            <p:cNvPr id="11" name="Text Placeholder 1">
              <a:extLst>
                <a:ext uri="{FF2B5EF4-FFF2-40B4-BE49-F238E27FC236}">
                  <a16:creationId xmlns:a16="http://schemas.microsoft.com/office/drawing/2014/main" id="{842703A3-8180-447D-A3AA-D7CC45C10E47}"/>
                </a:ext>
              </a:extLst>
            </p:cNvPr>
            <p:cNvSpPr txBox="1">
              <a:spLocks/>
            </p:cNvSpPr>
            <p:nvPr/>
          </p:nvSpPr>
          <p:spPr>
            <a:xfrm>
              <a:off x="8388865" y="3058358"/>
              <a:ext cx="3571103" cy="2710936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002060"/>
              </a:solidFill>
            </a:ln>
            <a:effectLst>
              <a:outerShdw blurRad="40000" dist="20000" dir="5400000" rotWithShape="0">
                <a:schemeClr val="tx1">
                  <a:alpha val="38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121891" tIns="60945" rIns="121891" bIns="60945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rgbClr val="464D6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rgbClr val="464D6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rgbClr val="464D6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rgbClr val="464D6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rgbClr val="464D6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defRPr/>
              </a:pPr>
              <a:r>
                <a:rPr lang="en-US" sz="1800" dirty="0">
                  <a:solidFill>
                    <a:schemeClr val="bg1"/>
                  </a:solidFill>
                  <a:ea typeface="Calibri"/>
                </a:rPr>
                <a:t>By default, </a:t>
              </a:r>
              <a:r>
                <a:rPr lang="en-US" sz="1800" dirty="0" err="1">
                  <a:solidFill>
                    <a:schemeClr val="bg1"/>
                  </a:solidFill>
                  <a:ea typeface="Calibri"/>
                </a:rPr>
                <a:t>ViVa</a:t>
              </a:r>
              <a:r>
                <a:rPr lang="en-US" sz="1800" dirty="0">
                  <a:solidFill>
                    <a:schemeClr val="bg1"/>
                  </a:solidFill>
                  <a:ea typeface="Calibri"/>
                </a:rPr>
                <a:t> sets the minimum as 3 months of remaining stock and the maximum as eight months of stock. However, this should be changed based on the individual stocking policy for each vaccine in your country</a:t>
              </a:r>
            </a:p>
            <a:p>
              <a:pPr marL="0" indent="0">
                <a:spcBef>
                  <a:spcPts val="0"/>
                </a:spcBef>
                <a:buNone/>
                <a:defRPr/>
              </a:pPr>
              <a:endParaRPr lang="en-US" sz="1800" dirty="0">
                <a:solidFill>
                  <a:schemeClr val="bg1"/>
                </a:solidFill>
                <a:ea typeface="Calibri"/>
              </a:endParaRPr>
            </a:p>
          </p:txBody>
        </p:sp>
      </p:grp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EA25B1B-6329-4A55-9229-97D0C19844BD}"/>
              </a:ext>
            </a:extLst>
          </p:cNvPr>
          <p:cNvSpPr txBox="1">
            <a:spLocks/>
          </p:cNvSpPr>
          <p:nvPr/>
        </p:nvSpPr>
        <p:spPr>
          <a:xfrm>
            <a:off x="4870450" y="1196160"/>
            <a:ext cx="2187575" cy="1260232"/>
          </a:xfrm>
          <a:prstGeom prst="rect">
            <a:avLst/>
          </a:prstGeom>
          <a:solidFill>
            <a:schemeClr val="accent6"/>
          </a:solidFill>
          <a:ln>
            <a:solidFill>
              <a:srgbClr val="FFC00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This orange line is the maximum stock level for OPV.</a:t>
            </a: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5068004-C63A-4226-8992-944A45987886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1405054" y="1826276"/>
            <a:ext cx="3465396" cy="113994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ED4B6B2-4F77-4EED-9E9A-F94F4308BE16}"/>
              </a:ext>
            </a:extLst>
          </p:cNvPr>
          <p:cNvSpPr/>
          <p:nvPr/>
        </p:nvSpPr>
        <p:spPr>
          <a:xfrm>
            <a:off x="313" y="1196161"/>
            <a:ext cx="3405828" cy="594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002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17</a:t>
            </a:fld>
            <a:endParaRPr lang="en-JM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F54EDDE-9D0F-4A50-9C4B-8E9BC9E66690}"/>
              </a:ext>
            </a:extLst>
          </p:cNvPr>
          <p:cNvCxnSpPr>
            <a:cxnSpLocks/>
          </p:cNvCxnSpPr>
          <p:nvPr/>
        </p:nvCxnSpPr>
        <p:spPr>
          <a:xfrm flipH="1">
            <a:off x="4546600" y="2582984"/>
            <a:ext cx="895350" cy="8968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EA4D8FD-FAB9-4622-B457-FE5DDB3D09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50"/>
          <a:stretch/>
        </p:blipFill>
        <p:spPr>
          <a:xfrm>
            <a:off x="5648325" y="2041229"/>
            <a:ext cx="4504225" cy="3997621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842703A3-8180-447D-A3AA-D7CC45C10E47}"/>
              </a:ext>
            </a:extLst>
          </p:cNvPr>
          <p:cNvSpPr txBox="1">
            <a:spLocks/>
          </p:cNvSpPr>
          <p:nvPr/>
        </p:nvSpPr>
        <p:spPr>
          <a:xfrm>
            <a:off x="5441950" y="1242717"/>
            <a:ext cx="2927350" cy="1501775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Here we can see that the OPV stock level will be between the maximum and minimum levels for the upcoming alert period.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800" dirty="0">
              <a:solidFill>
                <a:schemeClr val="bg1"/>
              </a:solidFill>
              <a:ea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F37DD7-0F95-47E8-B980-25F770680AE2}"/>
              </a:ext>
            </a:extLst>
          </p:cNvPr>
          <p:cNvSpPr/>
          <p:nvPr/>
        </p:nvSpPr>
        <p:spPr>
          <a:xfrm>
            <a:off x="117255" y="1242717"/>
            <a:ext cx="3251347" cy="5129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335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18</a:t>
            </a:fld>
            <a:endParaRPr lang="en-JM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0535799-02E0-42EC-BC44-BD3E06D02616}"/>
              </a:ext>
            </a:extLst>
          </p:cNvPr>
          <p:cNvSpPr txBox="1">
            <a:spLocks/>
          </p:cNvSpPr>
          <p:nvPr/>
        </p:nvSpPr>
        <p:spPr>
          <a:xfrm>
            <a:off x="5657850" y="949568"/>
            <a:ext cx="2444750" cy="1260232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The alert period is the part of the timeline highlighted in pale yellow.</a:t>
            </a: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F54EDDE-9D0F-4A50-9C4B-8E9BC9E66690}"/>
              </a:ext>
            </a:extLst>
          </p:cNvPr>
          <p:cNvCxnSpPr>
            <a:stCxn id="8" idx="1"/>
          </p:cNvCxnSpPr>
          <p:nvPr/>
        </p:nvCxnSpPr>
        <p:spPr>
          <a:xfrm flipH="1">
            <a:off x="4762500" y="1579684"/>
            <a:ext cx="895350" cy="8968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3CD48D9-88AA-488F-AB3D-FD6639D4E2EA}"/>
              </a:ext>
            </a:extLst>
          </p:cNvPr>
          <p:cNvSpPr txBox="1"/>
          <p:nvPr/>
        </p:nvSpPr>
        <p:spPr>
          <a:xfrm>
            <a:off x="8943278" y="2832410"/>
            <a:ext cx="2921619" cy="1728439"/>
          </a:xfrm>
          <a:prstGeom prst="rect">
            <a:avLst/>
          </a:prstGeom>
          <a:ln>
            <a:solidFill>
              <a:srgbClr val="00602B"/>
            </a:solidFill>
          </a:ln>
          <a:effectLst>
            <a:glow rad="101600">
              <a:srgbClr val="00B050">
                <a:alpha val="60000"/>
              </a:srgbClr>
            </a:glow>
          </a:effectLst>
        </p:spPr>
        <p:txBody>
          <a:bodyPr wrap="square" lIns="121891" tIns="60945" rIns="121891" bIns="60945" rtlCol="0" anchor="ctr">
            <a:noAutofit/>
          </a:bodyPr>
          <a:lstStyle/>
          <a:p>
            <a:r>
              <a:rPr lang="en-US" sz="2000" dirty="0">
                <a:ea typeface="Calibri"/>
              </a:rPr>
              <a:t>The alert period is the period of time that </a:t>
            </a:r>
            <a:r>
              <a:rPr lang="en-US" sz="2000" dirty="0" err="1">
                <a:ea typeface="Calibri"/>
              </a:rPr>
              <a:t>ViVa</a:t>
            </a:r>
            <a:r>
              <a:rPr lang="en-US" sz="2000" dirty="0">
                <a:ea typeface="Calibri"/>
              </a:rPr>
              <a:t> will look into the future to calculate an alert</a:t>
            </a:r>
            <a:endParaRPr lang="en-US" sz="2000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C395BD-99B5-4FCD-A0DA-51A0B17EEAFA}"/>
              </a:ext>
            </a:extLst>
          </p:cNvPr>
          <p:cNvSpPr/>
          <p:nvPr/>
        </p:nvSpPr>
        <p:spPr>
          <a:xfrm>
            <a:off x="313" y="1210963"/>
            <a:ext cx="3405828" cy="5800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814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19</a:t>
            </a:fld>
            <a:endParaRPr lang="en-JM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0535799-02E0-42EC-BC44-BD3E06D02616}"/>
              </a:ext>
            </a:extLst>
          </p:cNvPr>
          <p:cNvSpPr txBox="1">
            <a:spLocks/>
          </p:cNvSpPr>
          <p:nvPr/>
        </p:nvSpPr>
        <p:spPr>
          <a:xfrm>
            <a:off x="5657850" y="949569"/>
            <a:ext cx="2939740" cy="756568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The alert period for our </a:t>
            </a:r>
            <a:r>
              <a:rPr lang="en-US" sz="1800" dirty="0" err="1">
                <a:solidFill>
                  <a:schemeClr val="bg1"/>
                </a:solidFill>
                <a:ea typeface="Calibri"/>
              </a:rPr>
              <a:t>ViVa</a:t>
            </a:r>
            <a:r>
              <a:rPr lang="en-US" sz="1800" dirty="0">
                <a:solidFill>
                  <a:schemeClr val="bg1"/>
                </a:solidFill>
                <a:ea typeface="Calibri"/>
              </a:rPr>
              <a:t> Country is set to 3 months.</a:t>
            </a: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F54EDDE-9D0F-4A50-9C4B-8E9BC9E66690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4762500" y="1327853"/>
            <a:ext cx="895350" cy="11486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14BD272E-397D-43CF-BB6D-D411EFF86EDF}"/>
              </a:ext>
            </a:extLst>
          </p:cNvPr>
          <p:cNvGrpSpPr/>
          <p:nvPr/>
        </p:nvGrpSpPr>
        <p:grpSpPr>
          <a:xfrm>
            <a:off x="8718550" y="1106731"/>
            <a:ext cx="2927350" cy="4290459"/>
            <a:chOff x="8731250" y="852731"/>
            <a:chExt cx="2927350" cy="4290459"/>
          </a:xfrm>
        </p:grpSpPr>
        <p:sp>
          <p:nvSpPr>
            <p:cNvPr id="11" name="Text Placeholder 1">
              <a:extLst>
                <a:ext uri="{FF2B5EF4-FFF2-40B4-BE49-F238E27FC236}">
                  <a16:creationId xmlns:a16="http://schemas.microsoft.com/office/drawing/2014/main" id="{842703A3-8180-447D-A3AA-D7CC45C10E47}"/>
                </a:ext>
              </a:extLst>
            </p:cNvPr>
            <p:cNvSpPr txBox="1">
              <a:spLocks/>
            </p:cNvSpPr>
            <p:nvPr/>
          </p:nvSpPr>
          <p:spPr>
            <a:xfrm>
              <a:off x="8731250" y="3352800"/>
              <a:ext cx="2927350" cy="179039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002060"/>
              </a:solidFill>
            </a:ln>
            <a:effectLst>
              <a:outerShdw blurRad="40000" dist="20000" dir="5400000" rotWithShape="0">
                <a:schemeClr val="tx1">
                  <a:alpha val="38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121891" tIns="60945" rIns="121891" bIns="60945" anchor="t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rgbClr val="464D6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rgbClr val="464D6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rgbClr val="464D6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rgbClr val="464D6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rgbClr val="464D6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defRPr/>
              </a:pPr>
              <a:r>
                <a:rPr lang="en-US" sz="1800" dirty="0">
                  <a:solidFill>
                    <a:schemeClr val="bg1"/>
                  </a:solidFill>
                  <a:ea typeface="Calibri"/>
                </a:rPr>
                <a:t>It takes about 10 weeks between placing an order for a vaccine and when it arrives in-country. This is the lead time for OPV in </a:t>
              </a:r>
              <a:r>
                <a:rPr lang="en-US" sz="1800" dirty="0" err="1">
                  <a:solidFill>
                    <a:schemeClr val="bg1"/>
                  </a:solidFill>
                  <a:ea typeface="Calibri"/>
                </a:rPr>
                <a:t>ViVa</a:t>
              </a:r>
              <a:r>
                <a:rPr lang="en-US" sz="1800" dirty="0">
                  <a:solidFill>
                    <a:schemeClr val="bg1"/>
                  </a:solidFill>
                  <a:ea typeface="Calibri"/>
                </a:rPr>
                <a:t> Country. </a:t>
              </a:r>
              <a:endParaRPr lang="en-JM" sz="1800" dirty="0">
                <a:solidFill>
                  <a:schemeClr val="bg1"/>
                </a:solidFill>
                <a:ea typeface="Calibri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EA4D8FD-FAB9-4622-B457-FE5DDB3D0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32850" y="852731"/>
              <a:ext cx="2486025" cy="2500069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E6EDE577-3CC1-4BFC-8941-22BBA7497151}"/>
              </a:ext>
            </a:extLst>
          </p:cNvPr>
          <p:cNvSpPr/>
          <p:nvPr/>
        </p:nvSpPr>
        <p:spPr>
          <a:xfrm>
            <a:off x="123569" y="1210963"/>
            <a:ext cx="3282572" cy="5800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959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" y="2232162"/>
            <a:ext cx="534049" cy="28316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005840" y="2083749"/>
            <a:ext cx="3160184" cy="461723"/>
          </a:xfrm>
          <a:prstGeom prst="rect">
            <a:avLst/>
          </a:prstGeom>
        </p:spPr>
        <p:txBody>
          <a:bodyPr vert="horz" lIns="121891" tIns="60945" rIns="121891" bIns="60945" rtlCol="0">
            <a:noAutofit/>
          </a:bodyPr>
          <a:lstStyle>
            <a:lvl1pPr marL="457326" indent="-457326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990872" indent="-381105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524419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2134187" indent="-304884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743954" indent="-304884" algn="l" defTabSz="609768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3353722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490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99" dirty="0">
                <a:solidFill>
                  <a:srgbClr val="00B0F0"/>
                </a:solidFill>
                <a:latin typeface="+mj-lt"/>
                <a:cs typeface="Titillium WebSemiBold"/>
              </a:rPr>
              <a:t>Scenario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60AF0F-E753-4DD9-B8E5-577C039A067C}" type="slidenum">
              <a:rPr lang="en-JM" smtClean="0"/>
              <a:t>2</a:t>
            </a:fld>
            <a:endParaRPr lang="en-JM" dirty="0"/>
          </a:p>
        </p:txBody>
      </p:sp>
      <p:sp>
        <p:nvSpPr>
          <p:cNvPr id="13" name="TextBox 12"/>
          <p:cNvSpPr txBox="1"/>
          <p:nvPr/>
        </p:nvSpPr>
        <p:spPr>
          <a:xfrm>
            <a:off x="1056541" y="2437694"/>
            <a:ext cx="7006660" cy="554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lang="en-US" sz="3200" b="1" i="0" dirty="0">
                <a:solidFill>
                  <a:schemeClr val="accent3"/>
                </a:solidFill>
                <a:latin typeface="+mj-lt"/>
                <a:ea typeface="Titillium Web"/>
                <a:cs typeface="Titillium WebLight"/>
              </a:defRPr>
            </a:lvl1pPr>
          </a:lstStyle>
          <a:p>
            <a:r>
              <a:rPr lang="en-US" sz="3700" dirty="0" err="1">
                <a:solidFill>
                  <a:schemeClr val="bg1"/>
                </a:solidFill>
              </a:rPr>
              <a:t>ViVa</a:t>
            </a:r>
            <a:r>
              <a:rPr lang="en-US" sz="3700" dirty="0">
                <a:solidFill>
                  <a:schemeClr val="bg1"/>
                </a:solidFill>
              </a:rPr>
              <a:t> Visualization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6541" y="2656837"/>
            <a:ext cx="10412618" cy="11430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VACCINE STOCK SITUATION: NO ALERT DETECTED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C2CFCFA-4C81-4962-B305-2725F056D510}"/>
              </a:ext>
            </a:extLst>
          </p:cNvPr>
          <p:cNvSpPr/>
          <p:nvPr/>
        </p:nvSpPr>
        <p:spPr>
          <a:xfrm>
            <a:off x="1168586" y="4268211"/>
            <a:ext cx="11023416" cy="2589789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216641-6EF3-4D48-9BD5-752167629EDE}"/>
              </a:ext>
            </a:extLst>
          </p:cNvPr>
          <p:cNvGrpSpPr/>
          <p:nvPr/>
        </p:nvGrpSpPr>
        <p:grpSpPr>
          <a:xfrm>
            <a:off x="2" y="6278009"/>
            <a:ext cx="12211051" cy="691356"/>
            <a:chOff x="-19052" y="5841234"/>
            <a:chExt cx="12211051" cy="69135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5D2166C-9398-43DB-9668-2D0B6A2AD21B}"/>
                </a:ext>
              </a:extLst>
            </p:cNvPr>
            <p:cNvSpPr/>
            <p:nvPr/>
          </p:nvSpPr>
          <p:spPr>
            <a:xfrm>
              <a:off x="-19052" y="5930434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9C93435-B456-4A3E-9BE3-E9D081E95590}"/>
                </a:ext>
              </a:extLst>
            </p:cNvPr>
            <p:cNvGrpSpPr/>
            <p:nvPr/>
          </p:nvGrpSpPr>
          <p:grpSpPr>
            <a:xfrm>
              <a:off x="896820" y="5841234"/>
              <a:ext cx="3008606" cy="691356"/>
              <a:chOff x="9119893" y="5924873"/>
              <a:chExt cx="4351365" cy="940499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BA1B744B-75C3-4DFF-AFC2-DD547ADBA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08194" y="6118074"/>
                <a:ext cx="1663064" cy="501688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37079544-0E58-4283-951D-D5429A236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9893" y="5924873"/>
                <a:ext cx="2491712" cy="940499"/>
              </a:xfrm>
              <a:prstGeom prst="rect">
                <a:avLst/>
              </a:prstGeom>
            </p:spPr>
          </p:pic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6AF5D6E-1330-49C3-ABC4-C16C90389402}"/>
                </a:ext>
              </a:extLst>
            </p:cNvPr>
            <p:cNvCxnSpPr/>
            <p:nvPr/>
          </p:nvCxnSpPr>
          <p:spPr>
            <a:xfrm>
              <a:off x="2619631" y="5983255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1870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20</a:t>
            </a:fld>
            <a:endParaRPr lang="en-JM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EBAFB1-EE39-45B4-9229-CDC124476781}"/>
              </a:ext>
            </a:extLst>
          </p:cNvPr>
          <p:cNvSpPr/>
          <p:nvPr/>
        </p:nvSpPr>
        <p:spPr>
          <a:xfrm>
            <a:off x="3389971" y="2497873"/>
            <a:ext cx="1951463" cy="2174488"/>
          </a:xfrm>
          <a:prstGeom prst="rect">
            <a:avLst/>
          </a:prstGeom>
          <a:solidFill>
            <a:srgbClr val="FFFFCC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BD272E-397D-43CF-BB6D-D411EFF86EDF}"/>
              </a:ext>
            </a:extLst>
          </p:cNvPr>
          <p:cNvGrpSpPr/>
          <p:nvPr/>
        </p:nvGrpSpPr>
        <p:grpSpPr>
          <a:xfrm>
            <a:off x="8718550" y="1106731"/>
            <a:ext cx="2927350" cy="4290459"/>
            <a:chOff x="8731250" y="852731"/>
            <a:chExt cx="2927350" cy="4290459"/>
          </a:xfrm>
        </p:grpSpPr>
        <p:sp>
          <p:nvSpPr>
            <p:cNvPr id="11" name="Text Placeholder 1">
              <a:extLst>
                <a:ext uri="{FF2B5EF4-FFF2-40B4-BE49-F238E27FC236}">
                  <a16:creationId xmlns:a16="http://schemas.microsoft.com/office/drawing/2014/main" id="{842703A3-8180-447D-A3AA-D7CC45C10E47}"/>
                </a:ext>
              </a:extLst>
            </p:cNvPr>
            <p:cNvSpPr txBox="1">
              <a:spLocks/>
            </p:cNvSpPr>
            <p:nvPr/>
          </p:nvSpPr>
          <p:spPr>
            <a:xfrm>
              <a:off x="8731250" y="3352800"/>
              <a:ext cx="2927350" cy="179039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002060"/>
              </a:solidFill>
            </a:ln>
            <a:effectLst>
              <a:outerShdw blurRad="40000" dist="20000" dir="5400000" rotWithShape="0">
                <a:schemeClr val="tx1">
                  <a:alpha val="38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121891" tIns="60945" rIns="121891" bIns="60945" anchor="t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rgbClr val="464D6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rgbClr val="464D6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rgbClr val="464D6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rgbClr val="464D6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rgbClr val="464D6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defRPr/>
              </a:pPr>
              <a:r>
                <a:rPr lang="en-US" sz="1800" dirty="0">
                  <a:solidFill>
                    <a:schemeClr val="bg1"/>
                  </a:solidFill>
                  <a:ea typeface="Calibri"/>
                </a:rPr>
                <a:t>Based on this lead time, we’ve decided to set our alert period to 3 months in </a:t>
              </a:r>
              <a:r>
                <a:rPr lang="en-US" sz="1800" dirty="0" err="1">
                  <a:solidFill>
                    <a:schemeClr val="bg1"/>
                  </a:solidFill>
                  <a:ea typeface="Calibri"/>
                </a:rPr>
                <a:t>ViVa</a:t>
              </a:r>
              <a:r>
                <a:rPr lang="en-US" sz="1800" dirty="0">
                  <a:solidFill>
                    <a:schemeClr val="bg1"/>
                  </a:solidFill>
                  <a:ea typeface="Calibri"/>
                </a:rPr>
                <a:t>. It gives us enough time to plan ahead. </a:t>
              </a:r>
              <a:endParaRPr lang="en-JM" sz="1800" dirty="0">
                <a:solidFill>
                  <a:schemeClr val="bg1"/>
                </a:solidFill>
                <a:ea typeface="Calibri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EA4D8FD-FAB9-4622-B457-FE5DDB3D0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32850" y="852731"/>
              <a:ext cx="2486025" cy="2500069"/>
            </a:xfrm>
            <a:prstGeom prst="rect">
              <a:avLst/>
            </a:prstGeom>
          </p:spPr>
        </p:pic>
      </p:grp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7DD7920A-BB6A-422A-97A9-E717EC3519F9}"/>
              </a:ext>
            </a:extLst>
          </p:cNvPr>
          <p:cNvCxnSpPr>
            <a:stCxn id="11" idx="1"/>
            <a:endCxn id="6" idx="0"/>
          </p:cNvCxnSpPr>
          <p:nvPr/>
        </p:nvCxnSpPr>
        <p:spPr>
          <a:xfrm rot="10800000">
            <a:off x="4365704" y="2497873"/>
            <a:ext cx="4352847" cy="2004122"/>
          </a:xfrm>
          <a:prstGeom prst="bentConnector4">
            <a:avLst>
              <a:gd name="adj1" fmla="val 6430"/>
              <a:gd name="adj2" fmla="val 144084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717F970-F448-492F-AFCA-B28D2C45A6E5}"/>
              </a:ext>
            </a:extLst>
          </p:cNvPr>
          <p:cNvSpPr/>
          <p:nvPr/>
        </p:nvSpPr>
        <p:spPr>
          <a:xfrm>
            <a:off x="154793" y="1248033"/>
            <a:ext cx="3251347" cy="542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32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21</a:t>
            </a:fld>
            <a:endParaRPr lang="en-JM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A4D8FD-FAB9-4622-B457-FE5DDB3D0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2077" y="2041230"/>
            <a:ext cx="3526445" cy="3997620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842703A3-8180-447D-A3AA-D7CC45C10E47}"/>
              </a:ext>
            </a:extLst>
          </p:cNvPr>
          <p:cNvSpPr txBox="1">
            <a:spLocks/>
          </p:cNvSpPr>
          <p:nvPr/>
        </p:nvSpPr>
        <p:spPr>
          <a:xfrm>
            <a:off x="3324225" y="5281317"/>
            <a:ext cx="5730565" cy="757533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From the graph, </a:t>
            </a:r>
            <a:r>
              <a:rPr lang="en-US" sz="1800" dirty="0" err="1">
                <a:solidFill>
                  <a:schemeClr val="bg1"/>
                </a:solidFill>
                <a:ea typeface="Calibri"/>
              </a:rPr>
              <a:t>ViVa</a:t>
            </a:r>
            <a:r>
              <a:rPr lang="en-US" sz="1800" dirty="0">
                <a:solidFill>
                  <a:schemeClr val="bg1"/>
                </a:solidFill>
                <a:ea typeface="Calibri"/>
              </a:rPr>
              <a:t> Country will have OPV between the minimum and maximum levels  for the next 5 months.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800" dirty="0">
              <a:solidFill>
                <a:schemeClr val="bg1"/>
              </a:solidFill>
              <a:ea typeface="Calibri"/>
            </a:endParaRPr>
          </a:p>
        </p:txBody>
      </p:sp>
      <p:sp>
        <p:nvSpPr>
          <p:cNvPr id="2" name="Callout: Bent Line with Accent Bar 1">
            <a:extLst>
              <a:ext uri="{FF2B5EF4-FFF2-40B4-BE49-F238E27FC236}">
                <a16:creationId xmlns:a16="http://schemas.microsoft.com/office/drawing/2014/main" id="{2EF282A4-439C-4F72-BB0F-85AFEF8AFC45}"/>
              </a:ext>
            </a:extLst>
          </p:cNvPr>
          <p:cNvSpPr/>
          <p:nvPr/>
        </p:nvSpPr>
        <p:spPr>
          <a:xfrm flipH="1" flipV="1">
            <a:off x="3324225" y="4686300"/>
            <a:ext cx="3429000" cy="595017"/>
          </a:xfrm>
          <a:prstGeom prst="accentCallout2">
            <a:avLst/>
          </a:prstGeom>
          <a:solidFill>
            <a:schemeClr val="bg2">
              <a:alpha val="25000"/>
            </a:schemeClr>
          </a:solidFill>
          <a:ln w="57150">
            <a:solidFill>
              <a:srgbClr val="8BF12F"/>
            </a:solidFill>
          </a:ln>
          <a:effectLst>
            <a:glow rad="101600">
              <a:srgbClr val="8BF12F">
                <a:alpha val="36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510677-AF55-4A86-B310-22B168ABDA1D}"/>
              </a:ext>
            </a:extLst>
          </p:cNvPr>
          <p:cNvSpPr/>
          <p:nvPr/>
        </p:nvSpPr>
        <p:spPr>
          <a:xfrm>
            <a:off x="154793" y="1223319"/>
            <a:ext cx="3251347" cy="5676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233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91749" y="590900"/>
            <a:ext cx="10412618" cy="1143000"/>
          </a:xfrm>
        </p:spPr>
        <p:txBody>
          <a:bodyPr/>
          <a:lstStyle/>
          <a:p>
            <a:r>
              <a:rPr lang="en-US" dirty="0"/>
              <a:t>The Alert Period </a:t>
            </a:r>
            <a:endParaRPr lang="en-JM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Scenario 1: takeaway</a:t>
            </a:r>
            <a:endParaRPr lang="en-JM" dirty="0">
              <a:solidFill>
                <a:srgbClr val="0070C0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22</a:t>
            </a:fld>
            <a:endParaRPr lang="en-JM" dirty="0"/>
          </a:p>
        </p:txBody>
      </p:sp>
      <p:sp>
        <p:nvSpPr>
          <p:cNvPr id="18" name="TextBox 17"/>
          <p:cNvSpPr txBox="1"/>
          <p:nvPr/>
        </p:nvSpPr>
        <p:spPr>
          <a:xfrm>
            <a:off x="942144" y="3076576"/>
            <a:ext cx="3334581" cy="3223420"/>
          </a:xfrm>
          <a:prstGeom prst="rect">
            <a:avLst/>
          </a:prstGeom>
          <a:solidFill>
            <a:schemeClr val="accent4"/>
          </a:solidFill>
        </p:spPr>
        <p:txBody>
          <a:bodyPr vert="horz" lIns="121954" tIns="60977" rIns="121954" bIns="60977" rtlCol="0">
            <a:noAutofit/>
          </a:bodyPr>
          <a:lstStyle>
            <a:lvl1pPr marL="457097" indent="-457097" defTabSz="609463">
              <a:spcBef>
                <a:spcPts val="0"/>
              </a:spcBef>
              <a:buFont typeface="Arial"/>
              <a:buNone/>
              <a:defRPr sz="2100">
                <a:solidFill>
                  <a:schemeClr val="bg1"/>
                </a:solidFill>
                <a:cs typeface="Calibri"/>
              </a:defRPr>
            </a:lvl1pPr>
            <a:lvl2pPr marL="990377" indent="-380914" defTabSz="609463">
              <a:spcBef>
                <a:spcPct val="20000"/>
              </a:spcBef>
              <a:buFont typeface="Arial"/>
              <a:buChar char="–"/>
              <a:defRPr sz="2399">
                <a:solidFill>
                  <a:schemeClr val="bg1"/>
                </a:solidFill>
              </a:defRPr>
            </a:lvl2pPr>
            <a:lvl3pPr marL="1523657" indent="-304732" defTabSz="609463">
              <a:spcBef>
                <a:spcPct val="20000"/>
              </a:spcBef>
              <a:buFont typeface="Arial"/>
              <a:buChar char="•"/>
              <a:defRPr sz="2099">
                <a:solidFill>
                  <a:schemeClr val="bg1"/>
                </a:solidFill>
              </a:defRPr>
            </a:lvl3pPr>
            <a:lvl4pPr marL="2133120" indent="-304732" defTabSz="609463">
              <a:spcBef>
                <a:spcPct val="20000"/>
              </a:spcBef>
              <a:buFont typeface="Arial"/>
              <a:buChar char="–"/>
              <a:defRPr sz="1899">
                <a:solidFill>
                  <a:schemeClr val="bg1"/>
                </a:solidFill>
              </a:defRPr>
            </a:lvl4pPr>
            <a:lvl5pPr marL="2742582" indent="-304732" defTabSz="609463">
              <a:spcBef>
                <a:spcPct val="20000"/>
              </a:spcBef>
              <a:buFont typeface="Arial"/>
              <a:buChar char="»"/>
              <a:defRPr sz="1899">
                <a:solidFill>
                  <a:schemeClr val="bg1"/>
                </a:solidFill>
              </a:defRPr>
            </a:lvl5pPr>
            <a:lvl6pPr marL="3352045" indent="-304732" defTabSz="609463">
              <a:spcBef>
                <a:spcPct val="20000"/>
              </a:spcBef>
              <a:buFont typeface="Arial"/>
              <a:buChar char="•"/>
              <a:defRPr sz="2699"/>
            </a:lvl6pPr>
            <a:lvl7pPr marL="3961508" indent="-304732" defTabSz="609463">
              <a:spcBef>
                <a:spcPct val="20000"/>
              </a:spcBef>
              <a:buFont typeface="Arial"/>
              <a:buChar char="•"/>
              <a:defRPr sz="2699"/>
            </a:lvl7pPr>
            <a:lvl8pPr marL="4570970" indent="-304732" defTabSz="609463">
              <a:spcBef>
                <a:spcPct val="20000"/>
              </a:spcBef>
              <a:buFont typeface="Arial"/>
              <a:buChar char="•"/>
              <a:defRPr sz="2699"/>
            </a:lvl8pPr>
            <a:lvl9pPr marL="5180433" indent="-304732" defTabSz="609463">
              <a:spcBef>
                <a:spcPct val="20000"/>
              </a:spcBef>
              <a:buFont typeface="Arial"/>
              <a:buChar char="•"/>
              <a:defRPr sz="2699"/>
            </a:lvl9pPr>
          </a:lstStyle>
          <a:p>
            <a:pPr marL="0" indent="0"/>
            <a:r>
              <a:rPr lang="en-US" b="1" dirty="0">
                <a:solidFill>
                  <a:schemeClr val="tx2"/>
                </a:solidFill>
              </a:rPr>
              <a:t>The alert period </a:t>
            </a:r>
            <a:r>
              <a:rPr lang="en-US" dirty="0">
                <a:solidFill>
                  <a:schemeClr val="tx2"/>
                </a:solidFill>
              </a:rPr>
              <a:t>should be set to the minimum amount of time, starting from today, that a country needs to: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2"/>
                </a:solidFill>
              </a:rPr>
              <a:t>mobilize resources, 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2"/>
                </a:solidFill>
              </a:rPr>
              <a:t>place an order &amp;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2"/>
                </a:solidFill>
              </a:rPr>
              <a:t>receive the shipment.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2364" y="2670631"/>
            <a:ext cx="2315655" cy="402541"/>
          </a:xfrm>
          <a:prstGeom prst="rect">
            <a:avLst/>
          </a:prstGeom>
          <a:noFill/>
          <a:ln>
            <a:noFill/>
          </a:ln>
        </p:spPr>
        <p:txBody>
          <a:bodyPr vert="horz" lIns="121954" tIns="60977" rIns="121954" bIns="60977" rtlCol="0" anchor="ctr">
            <a:noAutofit/>
          </a:bodyPr>
          <a:lstStyle>
            <a:lvl1pPr marL="457097" indent="-457097" defTabSz="609463">
              <a:spcBef>
                <a:spcPct val="20000"/>
              </a:spcBef>
              <a:buFont typeface="Arial"/>
              <a:buNone/>
              <a:defRPr sz="2100" b="1">
                <a:solidFill>
                  <a:schemeClr val="bg1"/>
                </a:solidFill>
                <a:latin typeface="+mj-lt"/>
                <a:ea typeface="Titillium WebSemiBold" panose="00000700000000000000" pitchFamily="2" charset="0"/>
                <a:cs typeface="Titillium WebSemiBold" panose="00000700000000000000" pitchFamily="2" charset="0"/>
              </a:defRPr>
            </a:lvl1pPr>
            <a:lvl2pPr marL="990377" indent="-380914" defTabSz="609463">
              <a:spcBef>
                <a:spcPct val="20000"/>
              </a:spcBef>
              <a:buFont typeface="Arial"/>
              <a:buChar char="–"/>
              <a:defRPr sz="2399">
                <a:solidFill>
                  <a:schemeClr val="bg1"/>
                </a:solidFill>
              </a:defRPr>
            </a:lvl2pPr>
            <a:lvl3pPr marL="1523657" indent="-304732" defTabSz="609463">
              <a:spcBef>
                <a:spcPct val="20000"/>
              </a:spcBef>
              <a:buFont typeface="Arial"/>
              <a:buChar char="•"/>
              <a:defRPr sz="2099">
                <a:solidFill>
                  <a:schemeClr val="bg1"/>
                </a:solidFill>
              </a:defRPr>
            </a:lvl3pPr>
            <a:lvl4pPr marL="2133120" indent="-304732" defTabSz="609463">
              <a:spcBef>
                <a:spcPct val="20000"/>
              </a:spcBef>
              <a:buFont typeface="Arial"/>
              <a:buChar char="–"/>
              <a:defRPr sz="1899">
                <a:solidFill>
                  <a:schemeClr val="bg1"/>
                </a:solidFill>
              </a:defRPr>
            </a:lvl4pPr>
            <a:lvl5pPr marL="2742582" indent="-304732" defTabSz="609463">
              <a:spcBef>
                <a:spcPct val="20000"/>
              </a:spcBef>
              <a:buFont typeface="Arial"/>
              <a:buChar char="»"/>
              <a:defRPr sz="1899">
                <a:solidFill>
                  <a:schemeClr val="bg1"/>
                </a:solidFill>
              </a:defRPr>
            </a:lvl5pPr>
            <a:lvl6pPr marL="3352045" indent="-304732" defTabSz="609463">
              <a:spcBef>
                <a:spcPct val="20000"/>
              </a:spcBef>
              <a:buFont typeface="Arial"/>
              <a:buChar char="•"/>
              <a:defRPr sz="2699"/>
            </a:lvl6pPr>
            <a:lvl7pPr marL="3961508" indent="-304732" defTabSz="609463">
              <a:spcBef>
                <a:spcPct val="20000"/>
              </a:spcBef>
              <a:buFont typeface="Arial"/>
              <a:buChar char="•"/>
              <a:defRPr sz="2699"/>
            </a:lvl7pPr>
            <a:lvl8pPr marL="4570970" indent="-304732" defTabSz="609463">
              <a:spcBef>
                <a:spcPct val="20000"/>
              </a:spcBef>
              <a:buFont typeface="Arial"/>
              <a:buChar char="•"/>
              <a:defRPr sz="2699"/>
            </a:lvl8pPr>
            <a:lvl9pPr marL="5180433" indent="-304732" defTabSz="609463">
              <a:spcBef>
                <a:spcPct val="20000"/>
              </a:spcBef>
              <a:buFont typeface="Arial"/>
              <a:buChar char="•"/>
              <a:defRPr sz="2699"/>
            </a:lvl9pPr>
          </a:lstStyle>
          <a:p>
            <a:r>
              <a:rPr lang="en-US" dirty="0">
                <a:solidFill>
                  <a:schemeClr val="tx2"/>
                </a:solidFill>
              </a:rPr>
              <a:t>#1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65188" y="2657702"/>
            <a:ext cx="2315655" cy="402541"/>
          </a:xfrm>
          <a:prstGeom prst="rect">
            <a:avLst/>
          </a:prstGeom>
          <a:noFill/>
          <a:ln>
            <a:noFill/>
          </a:ln>
        </p:spPr>
        <p:txBody>
          <a:bodyPr vert="horz" lIns="121954" tIns="60977" rIns="121954" bIns="60977" rtlCol="0" anchor="ctr">
            <a:noAutofit/>
          </a:bodyPr>
          <a:lstStyle>
            <a:lvl1pPr marL="457097" indent="-457097" defTabSz="609463">
              <a:spcBef>
                <a:spcPct val="20000"/>
              </a:spcBef>
              <a:buFont typeface="Arial"/>
              <a:buNone/>
              <a:defRPr sz="2100" b="1">
                <a:solidFill>
                  <a:schemeClr val="bg1"/>
                </a:solidFill>
                <a:latin typeface="+mj-lt"/>
                <a:ea typeface="Titillium WebSemiBold" panose="00000700000000000000" pitchFamily="2" charset="0"/>
                <a:cs typeface="Titillium WebSemiBold" panose="00000700000000000000" pitchFamily="2" charset="0"/>
              </a:defRPr>
            </a:lvl1pPr>
            <a:lvl2pPr marL="990377" indent="-380914" defTabSz="609463">
              <a:spcBef>
                <a:spcPct val="20000"/>
              </a:spcBef>
              <a:buFont typeface="Arial"/>
              <a:buChar char="–"/>
              <a:defRPr sz="2399">
                <a:solidFill>
                  <a:schemeClr val="bg1"/>
                </a:solidFill>
              </a:defRPr>
            </a:lvl2pPr>
            <a:lvl3pPr marL="1523657" indent="-304732" defTabSz="609463">
              <a:spcBef>
                <a:spcPct val="20000"/>
              </a:spcBef>
              <a:buFont typeface="Arial"/>
              <a:buChar char="•"/>
              <a:defRPr sz="2099">
                <a:solidFill>
                  <a:schemeClr val="bg1"/>
                </a:solidFill>
              </a:defRPr>
            </a:lvl3pPr>
            <a:lvl4pPr marL="2133120" indent="-304732" defTabSz="609463">
              <a:spcBef>
                <a:spcPct val="20000"/>
              </a:spcBef>
              <a:buFont typeface="Arial"/>
              <a:buChar char="–"/>
              <a:defRPr sz="1899">
                <a:solidFill>
                  <a:schemeClr val="bg1"/>
                </a:solidFill>
              </a:defRPr>
            </a:lvl4pPr>
            <a:lvl5pPr marL="2742582" indent="-304732" defTabSz="609463">
              <a:spcBef>
                <a:spcPct val="20000"/>
              </a:spcBef>
              <a:buFont typeface="Arial"/>
              <a:buChar char="»"/>
              <a:defRPr sz="1899">
                <a:solidFill>
                  <a:schemeClr val="bg1"/>
                </a:solidFill>
              </a:defRPr>
            </a:lvl5pPr>
            <a:lvl6pPr marL="3352045" indent="-304732" defTabSz="609463">
              <a:spcBef>
                <a:spcPct val="20000"/>
              </a:spcBef>
              <a:buFont typeface="Arial"/>
              <a:buChar char="•"/>
              <a:defRPr sz="2699"/>
            </a:lvl6pPr>
            <a:lvl7pPr marL="3961508" indent="-304732" defTabSz="609463">
              <a:spcBef>
                <a:spcPct val="20000"/>
              </a:spcBef>
              <a:buFont typeface="Arial"/>
              <a:buChar char="•"/>
              <a:defRPr sz="2699"/>
            </a:lvl7pPr>
            <a:lvl8pPr marL="4570970" indent="-304732" defTabSz="609463">
              <a:spcBef>
                <a:spcPct val="20000"/>
              </a:spcBef>
              <a:buFont typeface="Arial"/>
              <a:buChar char="•"/>
              <a:defRPr sz="2699"/>
            </a:lvl8pPr>
            <a:lvl9pPr marL="5180433" indent="-304732" defTabSz="609463">
              <a:spcBef>
                <a:spcPct val="20000"/>
              </a:spcBef>
              <a:buFont typeface="Arial"/>
              <a:buChar char="•"/>
              <a:defRPr sz="2699"/>
            </a:lvl9pPr>
          </a:lstStyle>
          <a:p>
            <a:r>
              <a:rPr lang="en-US" dirty="0">
                <a:solidFill>
                  <a:schemeClr val="tx2"/>
                </a:solidFill>
              </a:rPr>
              <a:t>#2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47792" y="2657701"/>
            <a:ext cx="2315655" cy="402541"/>
          </a:xfrm>
          <a:prstGeom prst="rect">
            <a:avLst/>
          </a:prstGeom>
          <a:noFill/>
          <a:ln>
            <a:noFill/>
          </a:ln>
        </p:spPr>
        <p:txBody>
          <a:bodyPr vert="horz" lIns="121954" tIns="60977" rIns="121954" bIns="60977" rtlCol="0" anchor="ctr">
            <a:noAutofit/>
          </a:bodyPr>
          <a:lstStyle>
            <a:lvl1pPr marL="457097" indent="-457097" defTabSz="609463">
              <a:spcBef>
                <a:spcPct val="20000"/>
              </a:spcBef>
              <a:buFont typeface="Arial"/>
              <a:buNone/>
              <a:defRPr sz="2100" b="1">
                <a:solidFill>
                  <a:schemeClr val="bg1"/>
                </a:solidFill>
                <a:latin typeface="+mj-lt"/>
                <a:ea typeface="Titillium WebSemiBold" panose="00000700000000000000" pitchFamily="2" charset="0"/>
                <a:cs typeface="Titillium WebSemiBold" panose="00000700000000000000" pitchFamily="2" charset="0"/>
              </a:defRPr>
            </a:lvl1pPr>
            <a:lvl2pPr marL="990377" indent="-380914" defTabSz="609463">
              <a:spcBef>
                <a:spcPct val="20000"/>
              </a:spcBef>
              <a:buFont typeface="Arial"/>
              <a:buChar char="–"/>
              <a:defRPr sz="2399">
                <a:solidFill>
                  <a:schemeClr val="bg1"/>
                </a:solidFill>
              </a:defRPr>
            </a:lvl2pPr>
            <a:lvl3pPr marL="1523657" indent="-304732" defTabSz="609463">
              <a:spcBef>
                <a:spcPct val="20000"/>
              </a:spcBef>
              <a:buFont typeface="Arial"/>
              <a:buChar char="•"/>
              <a:defRPr sz="2099">
                <a:solidFill>
                  <a:schemeClr val="bg1"/>
                </a:solidFill>
              </a:defRPr>
            </a:lvl3pPr>
            <a:lvl4pPr marL="2133120" indent="-304732" defTabSz="609463">
              <a:spcBef>
                <a:spcPct val="20000"/>
              </a:spcBef>
              <a:buFont typeface="Arial"/>
              <a:buChar char="–"/>
              <a:defRPr sz="1899">
                <a:solidFill>
                  <a:schemeClr val="bg1"/>
                </a:solidFill>
              </a:defRPr>
            </a:lvl4pPr>
            <a:lvl5pPr marL="2742582" indent="-304732" defTabSz="609463">
              <a:spcBef>
                <a:spcPct val="20000"/>
              </a:spcBef>
              <a:buFont typeface="Arial"/>
              <a:buChar char="»"/>
              <a:defRPr sz="1899">
                <a:solidFill>
                  <a:schemeClr val="bg1"/>
                </a:solidFill>
              </a:defRPr>
            </a:lvl5pPr>
            <a:lvl6pPr marL="3352045" indent="-304732" defTabSz="609463">
              <a:spcBef>
                <a:spcPct val="20000"/>
              </a:spcBef>
              <a:buFont typeface="Arial"/>
              <a:buChar char="•"/>
              <a:defRPr sz="2699"/>
            </a:lvl6pPr>
            <a:lvl7pPr marL="3961508" indent="-304732" defTabSz="609463">
              <a:spcBef>
                <a:spcPct val="20000"/>
              </a:spcBef>
              <a:buFont typeface="Arial"/>
              <a:buChar char="•"/>
              <a:defRPr sz="2699"/>
            </a:lvl7pPr>
            <a:lvl8pPr marL="4570970" indent="-304732" defTabSz="609463">
              <a:spcBef>
                <a:spcPct val="20000"/>
              </a:spcBef>
              <a:buFont typeface="Arial"/>
              <a:buChar char="•"/>
              <a:defRPr sz="2699"/>
            </a:lvl8pPr>
            <a:lvl9pPr marL="5180433" indent="-304732" defTabSz="609463">
              <a:spcBef>
                <a:spcPct val="20000"/>
              </a:spcBef>
              <a:buFont typeface="Arial"/>
              <a:buChar char="•"/>
              <a:defRPr sz="2699"/>
            </a:lvl9pPr>
          </a:lstStyle>
          <a:p>
            <a:r>
              <a:rPr lang="en-US" dirty="0">
                <a:solidFill>
                  <a:schemeClr val="tx2"/>
                </a:solidFill>
              </a:rPr>
              <a:t>#3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1ADF79-1BFD-4DB4-B332-485A8524DDD6}"/>
              </a:ext>
            </a:extLst>
          </p:cNvPr>
          <p:cNvSpPr txBox="1"/>
          <p:nvPr/>
        </p:nvSpPr>
        <p:spPr>
          <a:xfrm>
            <a:off x="942144" y="1566065"/>
            <a:ext cx="10999327" cy="721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121954" tIns="60977" rIns="121954" bIns="60977" rtlCol="0">
            <a:noAutofit/>
          </a:bodyPr>
          <a:lstStyle>
            <a:lvl1pPr marL="457097" indent="-457097" defTabSz="609463">
              <a:spcBef>
                <a:spcPts val="0"/>
              </a:spcBef>
              <a:buFont typeface="Arial"/>
              <a:buNone/>
              <a:defRPr sz="2100">
                <a:solidFill>
                  <a:schemeClr val="bg1"/>
                </a:solidFill>
                <a:cs typeface="Calibri"/>
              </a:defRPr>
            </a:lvl1pPr>
            <a:lvl2pPr marL="990377" indent="-380914" defTabSz="609463">
              <a:spcBef>
                <a:spcPct val="20000"/>
              </a:spcBef>
              <a:buFont typeface="Arial"/>
              <a:buChar char="–"/>
              <a:defRPr sz="2399">
                <a:solidFill>
                  <a:schemeClr val="bg1"/>
                </a:solidFill>
              </a:defRPr>
            </a:lvl2pPr>
            <a:lvl3pPr marL="1523657" indent="-304732" defTabSz="609463">
              <a:spcBef>
                <a:spcPct val="20000"/>
              </a:spcBef>
              <a:buFont typeface="Arial"/>
              <a:buChar char="•"/>
              <a:defRPr sz="2099">
                <a:solidFill>
                  <a:schemeClr val="bg1"/>
                </a:solidFill>
              </a:defRPr>
            </a:lvl3pPr>
            <a:lvl4pPr marL="2133120" indent="-304732" defTabSz="609463">
              <a:spcBef>
                <a:spcPct val="20000"/>
              </a:spcBef>
              <a:buFont typeface="Arial"/>
              <a:buChar char="–"/>
              <a:defRPr sz="1899">
                <a:solidFill>
                  <a:schemeClr val="bg1"/>
                </a:solidFill>
              </a:defRPr>
            </a:lvl4pPr>
            <a:lvl5pPr marL="2742582" indent="-304732" defTabSz="609463">
              <a:spcBef>
                <a:spcPct val="20000"/>
              </a:spcBef>
              <a:buFont typeface="Arial"/>
              <a:buChar char="»"/>
              <a:defRPr sz="1899">
                <a:solidFill>
                  <a:schemeClr val="bg1"/>
                </a:solidFill>
              </a:defRPr>
            </a:lvl5pPr>
            <a:lvl6pPr marL="3352045" indent="-304732" defTabSz="609463">
              <a:spcBef>
                <a:spcPct val="20000"/>
              </a:spcBef>
              <a:buFont typeface="Arial"/>
              <a:buChar char="•"/>
              <a:defRPr sz="2699"/>
            </a:lvl6pPr>
            <a:lvl7pPr marL="3961508" indent="-304732" defTabSz="609463">
              <a:spcBef>
                <a:spcPct val="20000"/>
              </a:spcBef>
              <a:buFont typeface="Arial"/>
              <a:buChar char="•"/>
              <a:defRPr sz="2699"/>
            </a:lvl7pPr>
            <a:lvl8pPr marL="4570970" indent="-304732" defTabSz="609463">
              <a:spcBef>
                <a:spcPct val="20000"/>
              </a:spcBef>
              <a:buFont typeface="Arial"/>
              <a:buChar char="•"/>
              <a:defRPr sz="2699"/>
            </a:lvl8pPr>
            <a:lvl9pPr marL="5180433" indent="-304732" defTabSz="609463">
              <a:spcBef>
                <a:spcPct val="20000"/>
              </a:spcBef>
              <a:buFont typeface="Arial"/>
              <a:buChar char="•"/>
              <a:defRPr sz="2699"/>
            </a:lvl9pPr>
          </a:lstStyle>
          <a:p>
            <a:pPr marL="0" indent="0"/>
            <a:r>
              <a:rPr lang="en-US" dirty="0">
                <a:solidFill>
                  <a:schemeClr val="tx2"/>
                </a:solidFill>
              </a:rPr>
              <a:t>The </a:t>
            </a:r>
            <a:r>
              <a:rPr lang="en-US" b="1" dirty="0">
                <a:solidFill>
                  <a:srgbClr val="00602B"/>
                </a:solidFill>
              </a:rPr>
              <a:t>GREEN</a:t>
            </a:r>
            <a:r>
              <a:rPr lang="en-US" dirty="0">
                <a:solidFill>
                  <a:schemeClr val="tx2"/>
                </a:solidFill>
              </a:rPr>
              <a:t> status generated in </a:t>
            </a:r>
            <a:r>
              <a:rPr lang="en-US" dirty="0" err="1">
                <a:solidFill>
                  <a:schemeClr val="tx2"/>
                </a:solidFill>
              </a:rPr>
              <a:t>ViVa</a:t>
            </a:r>
            <a:r>
              <a:rPr lang="en-US" dirty="0">
                <a:solidFill>
                  <a:schemeClr val="tx2"/>
                </a:solidFill>
              </a:rPr>
              <a:t> indicates that the vaccine stock level is currently within the maximum and minimum levels for the country and </a:t>
            </a:r>
            <a:r>
              <a:rPr lang="en-US" b="1" dirty="0">
                <a:solidFill>
                  <a:schemeClr val="tx2"/>
                </a:solidFill>
              </a:rPr>
              <a:t>its alert period.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87423F-8372-4997-BBBB-F2C19C92769D}"/>
              </a:ext>
            </a:extLst>
          </p:cNvPr>
          <p:cNvSpPr txBox="1"/>
          <p:nvPr/>
        </p:nvSpPr>
        <p:spPr>
          <a:xfrm>
            <a:off x="8047792" y="3060243"/>
            <a:ext cx="3894667" cy="1123948"/>
          </a:xfrm>
          <a:prstGeom prst="rect">
            <a:avLst/>
          </a:prstGeom>
          <a:solidFill>
            <a:schemeClr val="accent4"/>
          </a:solidFill>
        </p:spPr>
        <p:txBody>
          <a:bodyPr vert="horz" lIns="121954" tIns="60977" rIns="121954" bIns="60977" rtlCol="0">
            <a:noAutofit/>
          </a:bodyPr>
          <a:lstStyle>
            <a:lvl1pPr marL="457097" indent="-457097" defTabSz="609463">
              <a:spcBef>
                <a:spcPts val="0"/>
              </a:spcBef>
              <a:buFont typeface="Arial"/>
              <a:buNone/>
              <a:defRPr sz="2100">
                <a:solidFill>
                  <a:schemeClr val="bg1"/>
                </a:solidFill>
                <a:cs typeface="Calibri"/>
              </a:defRPr>
            </a:lvl1pPr>
            <a:lvl2pPr marL="990377" indent="-380914" defTabSz="609463">
              <a:spcBef>
                <a:spcPct val="20000"/>
              </a:spcBef>
              <a:buFont typeface="Arial"/>
              <a:buChar char="–"/>
              <a:defRPr sz="2399">
                <a:solidFill>
                  <a:schemeClr val="bg1"/>
                </a:solidFill>
              </a:defRPr>
            </a:lvl2pPr>
            <a:lvl3pPr marL="1523657" indent="-304732" defTabSz="609463">
              <a:spcBef>
                <a:spcPct val="20000"/>
              </a:spcBef>
              <a:buFont typeface="Arial"/>
              <a:buChar char="•"/>
              <a:defRPr sz="2099">
                <a:solidFill>
                  <a:schemeClr val="bg1"/>
                </a:solidFill>
              </a:defRPr>
            </a:lvl3pPr>
            <a:lvl4pPr marL="2133120" indent="-304732" defTabSz="609463">
              <a:spcBef>
                <a:spcPct val="20000"/>
              </a:spcBef>
              <a:buFont typeface="Arial"/>
              <a:buChar char="–"/>
              <a:defRPr sz="1899">
                <a:solidFill>
                  <a:schemeClr val="bg1"/>
                </a:solidFill>
              </a:defRPr>
            </a:lvl4pPr>
            <a:lvl5pPr marL="2742582" indent="-304732" defTabSz="609463">
              <a:spcBef>
                <a:spcPct val="20000"/>
              </a:spcBef>
              <a:buFont typeface="Arial"/>
              <a:buChar char="»"/>
              <a:defRPr sz="1899">
                <a:solidFill>
                  <a:schemeClr val="bg1"/>
                </a:solidFill>
              </a:defRPr>
            </a:lvl5pPr>
            <a:lvl6pPr marL="3352045" indent="-304732" defTabSz="609463">
              <a:spcBef>
                <a:spcPct val="20000"/>
              </a:spcBef>
              <a:buFont typeface="Arial"/>
              <a:buChar char="•"/>
              <a:defRPr sz="2699"/>
            </a:lvl6pPr>
            <a:lvl7pPr marL="3961508" indent="-304732" defTabSz="609463">
              <a:spcBef>
                <a:spcPct val="20000"/>
              </a:spcBef>
              <a:buFont typeface="Arial"/>
              <a:buChar char="•"/>
              <a:defRPr sz="2699"/>
            </a:lvl7pPr>
            <a:lvl8pPr marL="4570970" indent="-304732" defTabSz="609463">
              <a:spcBef>
                <a:spcPct val="20000"/>
              </a:spcBef>
              <a:buFont typeface="Arial"/>
              <a:buChar char="•"/>
              <a:defRPr sz="2699"/>
            </a:lvl8pPr>
            <a:lvl9pPr marL="5180433" indent="-304732" defTabSz="609463">
              <a:spcBef>
                <a:spcPct val="20000"/>
              </a:spcBef>
              <a:buFont typeface="Arial"/>
              <a:buChar char="•"/>
              <a:defRPr sz="2699"/>
            </a:lvl9pPr>
          </a:lstStyle>
          <a:p>
            <a:pPr marL="0" indent="0"/>
            <a:r>
              <a:rPr lang="en-US" dirty="0">
                <a:solidFill>
                  <a:schemeClr val="tx2"/>
                </a:solidFill>
              </a:rPr>
              <a:t>The time needed to mobilize funding to order a vaccine should be considered in your </a:t>
            </a:r>
            <a:r>
              <a:rPr lang="en-US" b="1" dirty="0">
                <a:solidFill>
                  <a:schemeClr val="tx2"/>
                </a:solidFill>
              </a:rPr>
              <a:t>lead times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DF6A4F-1B44-4533-97ED-79CF41A62D7E}"/>
              </a:ext>
            </a:extLst>
          </p:cNvPr>
          <p:cNvSpPr txBox="1"/>
          <p:nvPr/>
        </p:nvSpPr>
        <p:spPr>
          <a:xfrm>
            <a:off x="4494968" y="3073172"/>
            <a:ext cx="3334581" cy="2018404"/>
          </a:xfrm>
          <a:prstGeom prst="rect">
            <a:avLst/>
          </a:prstGeom>
          <a:solidFill>
            <a:schemeClr val="accent4"/>
          </a:solidFill>
        </p:spPr>
        <p:txBody>
          <a:bodyPr vert="horz" lIns="121954" tIns="60977" rIns="121954" bIns="60977" rtlCol="0">
            <a:noAutofit/>
          </a:bodyPr>
          <a:lstStyle>
            <a:lvl1pPr marL="457097" indent="-457097" defTabSz="609463">
              <a:spcBef>
                <a:spcPts val="0"/>
              </a:spcBef>
              <a:buFont typeface="Arial"/>
              <a:buNone/>
              <a:defRPr sz="2100">
                <a:solidFill>
                  <a:schemeClr val="bg1"/>
                </a:solidFill>
                <a:cs typeface="Calibri"/>
              </a:defRPr>
            </a:lvl1pPr>
            <a:lvl2pPr marL="990377" indent="-380914" defTabSz="609463">
              <a:spcBef>
                <a:spcPct val="20000"/>
              </a:spcBef>
              <a:buFont typeface="Arial"/>
              <a:buChar char="–"/>
              <a:defRPr sz="2399">
                <a:solidFill>
                  <a:schemeClr val="bg1"/>
                </a:solidFill>
              </a:defRPr>
            </a:lvl2pPr>
            <a:lvl3pPr marL="1523657" indent="-304732" defTabSz="609463">
              <a:spcBef>
                <a:spcPct val="20000"/>
              </a:spcBef>
              <a:buFont typeface="Arial"/>
              <a:buChar char="•"/>
              <a:defRPr sz="2099">
                <a:solidFill>
                  <a:schemeClr val="bg1"/>
                </a:solidFill>
              </a:defRPr>
            </a:lvl3pPr>
            <a:lvl4pPr marL="2133120" indent="-304732" defTabSz="609463">
              <a:spcBef>
                <a:spcPct val="20000"/>
              </a:spcBef>
              <a:buFont typeface="Arial"/>
              <a:buChar char="–"/>
              <a:defRPr sz="1899">
                <a:solidFill>
                  <a:schemeClr val="bg1"/>
                </a:solidFill>
              </a:defRPr>
            </a:lvl4pPr>
            <a:lvl5pPr marL="2742582" indent="-304732" defTabSz="609463">
              <a:spcBef>
                <a:spcPct val="20000"/>
              </a:spcBef>
              <a:buFont typeface="Arial"/>
              <a:buChar char="»"/>
              <a:defRPr sz="1899">
                <a:solidFill>
                  <a:schemeClr val="bg1"/>
                </a:solidFill>
              </a:defRPr>
            </a:lvl5pPr>
            <a:lvl6pPr marL="3352045" indent="-304732" defTabSz="609463">
              <a:spcBef>
                <a:spcPct val="20000"/>
              </a:spcBef>
              <a:buFont typeface="Arial"/>
              <a:buChar char="•"/>
              <a:defRPr sz="2699"/>
            </a:lvl6pPr>
            <a:lvl7pPr marL="3961508" indent="-304732" defTabSz="609463">
              <a:spcBef>
                <a:spcPct val="20000"/>
              </a:spcBef>
              <a:buFont typeface="Arial"/>
              <a:buChar char="•"/>
              <a:defRPr sz="2699"/>
            </a:lvl7pPr>
            <a:lvl8pPr marL="4570970" indent="-304732" defTabSz="609463">
              <a:spcBef>
                <a:spcPct val="20000"/>
              </a:spcBef>
              <a:buFont typeface="Arial"/>
              <a:buChar char="•"/>
              <a:defRPr sz="2699"/>
            </a:lvl8pPr>
            <a:lvl9pPr marL="5180433" indent="-304732" defTabSz="609463">
              <a:spcBef>
                <a:spcPct val="20000"/>
              </a:spcBef>
              <a:buFont typeface="Arial"/>
              <a:buChar char="•"/>
              <a:defRPr sz="2699"/>
            </a:lvl9pPr>
          </a:lstStyle>
          <a:p>
            <a:pPr marL="0" indent="0"/>
            <a:r>
              <a:rPr lang="en-US" b="1" dirty="0">
                <a:solidFill>
                  <a:schemeClr val="tx2"/>
                </a:solidFill>
              </a:rPr>
              <a:t>The alert period </a:t>
            </a:r>
            <a:r>
              <a:rPr lang="en-US" dirty="0">
                <a:solidFill>
                  <a:schemeClr val="tx2"/>
                </a:solidFill>
              </a:rPr>
              <a:t>should be set to your country context. </a:t>
            </a:r>
          </a:p>
          <a:p>
            <a:pPr marL="0" indent="0"/>
            <a:endParaRPr lang="en-US" dirty="0">
              <a:solidFill>
                <a:schemeClr val="tx2"/>
              </a:solidFill>
            </a:endParaRPr>
          </a:p>
          <a:p>
            <a:pPr marL="0" indent="0"/>
            <a:r>
              <a:rPr lang="en-US" dirty="0">
                <a:solidFill>
                  <a:schemeClr val="tx2"/>
                </a:solidFill>
              </a:rPr>
              <a:t>It is the period of time into the future that you want to monitor your vaccine stocks. </a:t>
            </a:r>
          </a:p>
          <a:p>
            <a:pPr marL="0" indent="0"/>
            <a:endParaRPr lang="en-US" dirty="0">
              <a:solidFill>
                <a:schemeClr val="tx2"/>
              </a:solidFill>
            </a:endParaRPr>
          </a:p>
          <a:p>
            <a:pPr marL="0" indent="0"/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A7780C-0F4C-400B-9099-467EFD4CECCA}"/>
              </a:ext>
            </a:extLst>
          </p:cNvPr>
          <p:cNvGrpSpPr/>
          <p:nvPr/>
        </p:nvGrpSpPr>
        <p:grpSpPr>
          <a:xfrm>
            <a:off x="0" y="6166644"/>
            <a:ext cx="12211051" cy="691356"/>
            <a:chOff x="-19052" y="5841234"/>
            <a:chExt cx="12211051" cy="69135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4756C0D-E577-4FEA-AD4A-911066723843}"/>
                </a:ext>
              </a:extLst>
            </p:cNvPr>
            <p:cNvSpPr/>
            <p:nvPr/>
          </p:nvSpPr>
          <p:spPr>
            <a:xfrm>
              <a:off x="-19052" y="5930434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9D6606F-CA48-4417-9251-FD8351E99544}"/>
                </a:ext>
              </a:extLst>
            </p:cNvPr>
            <p:cNvGrpSpPr/>
            <p:nvPr/>
          </p:nvGrpSpPr>
          <p:grpSpPr>
            <a:xfrm>
              <a:off x="896820" y="5841234"/>
              <a:ext cx="3116767" cy="691356"/>
              <a:chOff x="9119893" y="5924873"/>
              <a:chExt cx="4507799" cy="940499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C5EB3416-7070-4656-AD66-69BD7285F8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64628" y="6118074"/>
                <a:ext cx="1663064" cy="501688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D0B2762-2283-4A21-97E8-97E4EC44B3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9893" y="5924873"/>
                <a:ext cx="2491712" cy="940499"/>
              </a:xfrm>
              <a:prstGeom prst="rect">
                <a:avLst/>
              </a:prstGeom>
            </p:spPr>
          </p:pic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CAB2238-E3AB-4ED0-852B-75E8A6BAF5DB}"/>
                </a:ext>
              </a:extLst>
            </p:cNvPr>
            <p:cNvCxnSpPr/>
            <p:nvPr/>
          </p:nvCxnSpPr>
          <p:spPr>
            <a:xfrm>
              <a:off x="2619631" y="5983255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B5D51E9-5128-4DB2-B656-6FB8E7342BB0}"/>
              </a:ext>
            </a:extLst>
          </p:cNvPr>
          <p:cNvGrpSpPr/>
          <p:nvPr/>
        </p:nvGrpSpPr>
        <p:grpSpPr>
          <a:xfrm>
            <a:off x="9995125" y="5043507"/>
            <a:ext cx="2142924" cy="1814493"/>
            <a:chOff x="8562975" y="4159664"/>
            <a:chExt cx="2958847" cy="21531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10EC9D9-F489-4030-935F-B96C31053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2975" y="4216703"/>
              <a:ext cx="2953772" cy="209606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F13FAB9-7FCE-4C40-9689-9BB3281D3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2975" y="4159664"/>
              <a:ext cx="2958847" cy="171542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28709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" y="2232162"/>
            <a:ext cx="534049" cy="28316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005840" y="2083749"/>
            <a:ext cx="3547110" cy="461723"/>
          </a:xfrm>
          <a:prstGeom prst="rect">
            <a:avLst/>
          </a:prstGeom>
        </p:spPr>
        <p:txBody>
          <a:bodyPr vert="horz" lIns="121891" tIns="60945" rIns="121891" bIns="60945" rtlCol="0">
            <a:noAutofit/>
          </a:bodyPr>
          <a:lstStyle>
            <a:lvl1pPr marL="457326" indent="-457326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990872" indent="-381105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524419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2134187" indent="-304884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743954" indent="-304884" algn="l" defTabSz="609768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3353722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490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99" dirty="0">
                <a:solidFill>
                  <a:srgbClr val="00B0F0"/>
                </a:solidFill>
                <a:latin typeface="+mj-lt"/>
                <a:cs typeface="Titillium WebSemiBold"/>
              </a:rPr>
              <a:t>Using the Platform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60AF0F-E753-4DD9-B8E5-577C039A067C}" type="slidenum">
              <a:rPr lang="en-JM" smtClean="0"/>
              <a:t>23</a:t>
            </a:fld>
            <a:endParaRPr lang="en-JM" dirty="0"/>
          </a:p>
        </p:txBody>
      </p:sp>
      <p:sp>
        <p:nvSpPr>
          <p:cNvPr id="13" name="TextBox 12"/>
          <p:cNvSpPr txBox="1"/>
          <p:nvPr/>
        </p:nvSpPr>
        <p:spPr>
          <a:xfrm>
            <a:off x="1059092" y="3037946"/>
            <a:ext cx="7006660" cy="554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lang="en-US" sz="3200" b="1" i="0" dirty="0">
                <a:solidFill>
                  <a:schemeClr val="accent3"/>
                </a:solidFill>
                <a:latin typeface="+mj-lt"/>
                <a:ea typeface="Titillium Web"/>
                <a:cs typeface="Titillium WebLight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What should we do?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5840" y="2228817"/>
            <a:ext cx="10412618" cy="11430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GREEN ALERTS in </a:t>
            </a:r>
            <a:r>
              <a:rPr lang="en-US" dirty="0" err="1">
                <a:solidFill>
                  <a:srgbClr val="00B050"/>
                </a:solidFill>
              </a:rPr>
              <a:t>ViVa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84EBF4-B5E8-44C6-82D7-544941419504}"/>
              </a:ext>
            </a:extLst>
          </p:cNvPr>
          <p:cNvGrpSpPr/>
          <p:nvPr/>
        </p:nvGrpSpPr>
        <p:grpSpPr>
          <a:xfrm>
            <a:off x="0" y="6234138"/>
            <a:ext cx="12211051" cy="691356"/>
            <a:chOff x="-19052" y="5841234"/>
            <a:chExt cx="12211051" cy="69135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370912-CC44-49ED-9DA3-C74F2AF87118}"/>
                </a:ext>
              </a:extLst>
            </p:cNvPr>
            <p:cNvSpPr/>
            <p:nvPr/>
          </p:nvSpPr>
          <p:spPr>
            <a:xfrm>
              <a:off x="-19052" y="5930434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19330F8-B35A-4AA6-9F79-5860FB254DDC}"/>
                </a:ext>
              </a:extLst>
            </p:cNvPr>
            <p:cNvGrpSpPr/>
            <p:nvPr/>
          </p:nvGrpSpPr>
          <p:grpSpPr>
            <a:xfrm>
              <a:off x="896820" y="5841234"/>
              <a:ext cx="3008606" cy="691356"/>
              <a:chOff x="9119893" y="5924873"/>
              <a:chExt cx="4351365" cy="940499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448A9EB-E5DF-4A53-85CA-171ADBD811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08194" y="6118074"/>
                <a:ext cx="1663064" cy="50168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DE4FC2F5-447F-4779-8232-4CCB0269B1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9893" y="5924873"/>
                <a:ext cx="2491712" cy="940499"/>
              </a:xfrm>
              <a:prstGeom prst="rect">
                <a:avLst/>
              </a:prstGeom>
            </p:spPr>
          </p:pic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7366E6E-6C6F-44C0-9160-7400D117A123}"/>
                </a:ext>
              </a:extLst>
            </p:cNvPr>
            <p:cNvCxnSpPr/>
            <p:nvPr/>
          </p:nvCxnSpPr>
          <p:spPr>
            <a:xfrm>
              <a:off x="2619631" y="5983255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D5C6FDF-AE99-45AD-B6EC-232AA4458F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9455" y="976683"/>
            <a:ext cx="4487045" cy="53466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024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923" y="696014"/>
            <a:ext cx="10412618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602B"/>
                </a:solidFill>
              </a:rPr>
              <a:t>Monitor the Pipeline for future situations</a:t>
            </a:r>
            <a:endParaRPr lang="en-JM" sz="3200" dirty="0">
              <a:solidFill>
                <a:srgbClr val="00602B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What should we do?</a:t>
            </a:r>
            <a:endParaRPr lang="en-JM" dirty="0">
              <a:solidFill>
                <a:srgbClr val="0070C0"/>
              </a:solidFill>
            </a:endParaRPr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24</a:t>
            </a:fld>
            <a:endParaRPr lang="en-JM" dirty="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319DB6B0-F407-4D89-88AC-972350E9FD1C}"/>
              </a:ext>
            </a:extLst>
          </p:cNvPr>
          <p:cNvSpPr txBox="1">
            <a:spLocks/>
          </p:cNvSpPr>
          <p:nvPr/>
        </p:nvSpPr>
        <p:spPr>
          <a:xfrm>
            <a:off x="789923" y="2060994"/>
            <a:ext cx="5353289" cy="3871577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tx2"/>
                </a:solidFill>
                <a:ea typeface="Calibri"/>
                <a:cs typeface="Calibri"/>
              </a:rPr>
              <a:t>Even if the stock situation doesn’t generate an alert for the upcoming period, the cold chain team must remain vigilant for any issues in the future.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tx2"/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tx2"/>
                </a:solidFill>
                <a:ea typeface="Calibri"/>
                <a:cs typeface="Calibri"/>
              </a:rPr>
              <a:t>Let’s see how we do this.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52147-5DE6-4721-976A-1E9A23504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212" y="1019150"/>
            <a:ext cx="6048788" cy="556712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4A0F2FC-DEEB-43B6-A902-8582356856EE}"/>
              </a:ext>
            </a:extLst>
          </p:cNvPr>
          <p:cNvGrpSpPr/>
          <p:nvPr/>
        </p:nvGrpSpPr>
        <p:grpSpPr>
          <a:xfrm>
            <a:off x="-19051" y="6216459"/>
            <a:ext cx="12211051" cy="691356"/>
            <a:chOff x="-19052" y="5841234"/>
            <a:chExt cx="12211051" cy="69135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D4E4D46-1BD0-426C-8F66-D7525E0A3AFA}"/>
                </a:ext>
              </a:extLst>
            </p:cNvPr>
            <p:cNvSpPr/>
            <p:nvPr/>
          </p:nvSpPr>
          <p:spPr>
            <a:xfrm>
              <a:off x="-19052" y="5930434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4DAFCB4-7B3D-4E8D-8DE4-2AC5E2D16383}"/>
                </a:ext>
              </a:extLst>
            </p:cNvPr>
            <p:cNvGrpSpPr/>
            <p:nvPr/>
          </p:nvGrpSpPr>
          <p:grpSpPr>
            <a:xfrm>
              <a:off x="896820" y="5841234"/>
              <a:ext cx="3008606" cy="691356"/>
              <a:chOff x="9119893" y="5924873"/>
              <a:chExt cx="4351365" cy="940499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D606DD7-C485-4A0C-A8AF-D983E5E657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08194" y="6118074"/>
                <a:ext cx="1663064" cy="501688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6557508-1C98-4905-BFA2-9022015B87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9893" y="5924873"/>
                <a:ext cx="2491712" cy="940499"/>
              </a:xfrm>
              <a:prstGeom prst="rect">
                <a:avLst/>
              </a:prstGeom>
            </p:spPr>
          </p:pic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D69B182-7AC6-441E-8A57-53A1302F7E9D}"/>
                </a:ext>
              </a:extLst>
            </p:cNvPr>
            <p:cNvCxnSpPr/>
            <p:nvPr/>
          </p:nvCxnSpPr>
          <p:spPr>
            <a:xfrm>
              <a:off x="2619631" y="5983255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74033033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25</a:t>
            </a:fld>
            <a:endParaRPr lang="en-JM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A4D8FD-FAB9-4622-B457-FE5DDB3D09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55"/>
          <a:stretch/>
        </p:blipFill>
        <p:spPr>
          <a:xfrm>
            <a:off x="8705851" y="2622478"/>
            <a:ext cx="3184602" cy="3635410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842703A3-8180-447D-A3AA-D7CC45C10E47}"/>
              </a:ext>
            </a:extLst>
          </p:cNvPr>
          <p:cNvSpPr txBox="1">
            <a:spLocks/>
          </p:cNvSpPr>
          <p:nvPr/>
        </p:nvSpPr>
        <p:spPr>
          <a:xfrm>
            <a:off x="4124326" y="1420150"/>
            <a:ext cx="5934074" cy="1103975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Monitoring the timeline in </a:t>
            </a:r>
            <a:r>
              <a:rPr lang="en-US" sz="1800" dirty="0" err="1">
                <a:solidFill>
                  <a:schemeClr val="bg1"/>
                </a:solidFill>
                <a:ea typeface="Calibri"/>
              </a:rPr>
              <a:t>ViVa</a:t>
            </a:r>
            <a:r>
              <a:rPr lang="en-US" sz="1800" dirty="0">
                <a:solidFill>
                  <a:schemeClr val="bg1"/>
                </a:solidFill>
                <a:ea typeface="Calibri"/>
              </a:rPr>
              <a:t> is easy with these scrolling features. Moving left of today’s date, I can consider the past.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Moving right of today’s date, I consider the future.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800" dirty="0">
              <a:solidFill>
                <a:schemeClr val="bg1"/>
              </a:solidFill>
              <a:ea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44A06E-EF0F-4D39-A714-8358451F6EF8}"/>
              </a:ext>
            </a:extLst>
          </p:cNvPr>
          <p:cNvSpPr/>
          <p:nvPr/>
        </p:nvSpPr>
        <p:spPr>
          <a:xfrm>
            <a:off x="7858125" y="3648075"/>
            <a:ext cx="657225" cy="685800"/>
          </a:xfrm>
          <a:prstGeom prst="rect">
            <a:avLst/>
          </a:prstGeom>
          <a:noFill/>
          <a:ln>
            <a:solidFill>
              <a:srgbClr val="8BF12F"/>
            </a:solidFill>
          </a:ln>
          <a:effectLst>
            <a:glow rad="228600">
              <a:srgbClr val="8BF12F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37B62B-79AF-4207-A713-897222FEFDD1}"/>
              </a:ext>
            </a:extLst>
          </p:cNvPr>
          <p:cNvSpPr/>
          <p:nvPr/>
        </p:nvSpPr>
        <p:spPr>
          <a:xfrm>
            <a:off x="123825" y="3648075"/>
            <a:ext cx="657225" cy="685800"/>
          </a:xfrm>
          <a:prstGeom prst="rect">
            <a:avLst/>
          </a:prstGeom>
          <a:noFill/>
          <a:ln>
            <a:solidFill>
              <a:srgbClr val="8BF12F"/>
            </a:solidFill>
          </a:ln>
          <a:effectLst>
            <a:glow rad="228600">
              <a:srgbClr val="8BF12F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A48D28-FE3F-4263-AE06-CDB0529008C3}"/>
              </a:ext>
            </a:extLst>
          </p:cNvPr>
          <p:cNvSpPr/>
          <p:nvPr/>
        </p:nvSpPr>
        <p:spPr>
          <a:xfrm>
            <a:off x="123825" y="1420150"/>
            <a:ext cx="3251347" cy="5129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1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26</a:t>
            </a:fld>
            <a:endParaRPr lang="en-JM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A4D8FD-FAB9-4622-B457-FE5DDB3D0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3025" y="2785460"/>
            <a:ext cx="3044024" cy="4072540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842703A3-8180-447D-A3AA-D7CC45C10E47}"/>
              </a:ext>
            </a:extLst>
          </p:cNvPr>
          <p:cNvSpPr txBox="1">
            <a:spLocks/>
          </p:cNvSpPr>
          <p:nvPr/>
        </p:nvSpPr>
        <p:spPr>
          <a:xfrm>
            <a:off x="4401544" y="1614880"/>
            <a:ext cx="4275732" cy="970625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The accuracy of the past is dependent on the regular updates made by our Cold Chain Officer.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800" dirty="0">
              <a:solidFill>
                <a:schemeClr val="bg1"/>
              </a:solidFill>
              <a:ea typeface="Calibri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037B62B-79AF-4207-A713-897222FEFDD1}"/>
              </a:ext>
            </a:extLst>
          </p:cNvPr>
          <p:cNvSpPr/>
          <p:nvPr/>
        </p:nvSpPr>
        <p:spPr>
          <a:xfrm>
            <a:off x="5050238" y="3768525"/>
            <a:ext cx="371475" cy="408650"/>
          </a:xfrm>
          <a:prstGeom prst="ellipse">
            <a:avLst/>
          </a:prstGeom>
          <a:noFill/>
          <a:ln>
            <a:solidFill>
              <a:srgbClr val="8BF12F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BF9FE44-AAD5-4E6B-8493-F87C943B68D6}"/>
              </a:ext>
            </a:extLst>
          </p:cNvPr>
          <p:cNvSpPr/>
          <p:nvPr/>
        </p:nvSpPr>
        <p:spPr>
          <a:xfrm>
            <a:off x="2667000" y="4031387"/>
            <a:ext cx="371475" cy="399125"/>
          </a:xfrm>
          <a:prstGeom prst="ellipse">
            <a:avLst/>
          </a:prstGeom>
          <a:noFill/>
          <a:ln>
            <a:solidFill>
              <a:srgbClr val="8BF12F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805CCA-2387-4ECC-AD7A-044D74816D0D}"/>
              </a:ext>
            </a:extLst>
          </p:cNvPr>
          <p:cNvSpPr/>
          <p:nvPr/>
        </p:nvSpPr>
        <p:spPr>
          <a:xfrm>
            <a:off x="3472649" y="3306100"/>
            <a:ext cx="371475" cy="408650"/>
          </a:xfrm>
          <a:prstGeom prst="ellipse">
            <a:avLst/>
          </a:prstGeom>
          <a:noFill/>
          <a:ln>
            <a:solidFill>
              <a:srgbClr val="8BF12F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3F48E46-CC4A-4FD8-8D5C-0136765EBB86}"/>
              </a:ext>
            </a:extLst>
          </p:cNvPr>
          <p:cNvSpPr/>
          <p:nvPr/>
        </p:nvSpPr>
        <p:spPr>
          <a:xfrm>
            <a:off x="4215807" y="3562350"/>
            <a:ext cx="371475" cy="408650"/>
          </a:xfrm>
          <a:prstGeom prst="ellipse">
            <a:avLst/>
          </a:prstGeom>
          <a:noFill/>
          <a:ln>
            <a:solidFill>
              <a:srgbClr val="8BF12F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407C63-0472-4978-924D-ED837C1D60DE}"/>
              </a:ext>
            </a:extLst>
          </p:cNvPr>
          <p:cNvSpPr/>
          <p:nvPr/>
        </p:nvSpPr>
        <p:spPr>
          <a:xfrm>
            <a:off x="130080" y="1358401"/>
            <a:ext cx="3251347" cy="5129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572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27</a:t>
            </a:fld>
            <a:endParaRPr lang="en-JM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842703A3-8180-447D-A3AA-D7CC45C10E47}"/>
              </a:ext>
            </a:extLst>
          </p:cNvPr>
          <p:cNvSpPr txBox="1">
            <a:spLocks/>
          </p:cNvSpPr>
          <p:nvPr/>
        </p:nvSpPr>
        <p:spPr>
          <a:xfrm>
            <a:off x="5772150" y="1964725"/>
            <a:ext cx="3174142" cy="1594022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Confirmed orders show up as dark blue bars in </a:t>
            </a:r>
            <a:r>
              <a:rPr lang="en-US" sz="1800" dirty="0" err="1">
                <a:solidFill>
                  <a:schemeClr val="bg1"/>
                </a:solidFill>
                <a:ea typeface="Calibri"/>
              </a:rPr>
              <a:t>ViVa</a:t>
            </a:r>
            <a:r>
              <a:rPr lang="en-US" sz="1800" dirty="0">
                <a:solidFill>
                  <a:schemeClr val="bg1"/>
                </a:solidFill>
                <a:ea typeface="Calibri"/>
              </a:rPr>
              <a:t>. This will increase the vaccine stock level by the number of doses, and push the stock line upwards.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37B62B-79AF-4207-A713-897222FEFDD1}"/>
              </a:ext>
            </a:extLst>
          </p:cNvPr>
          <p:cNvSpPr/>
          <p:nvPr/>
        </p:nvSpPr>
        <p:spPr>
          <a:xfrm>
            <a:off x="2998177" y="3795098"/>
            <a:ext cx="290146" cy="1047749"/>
          </a:xfrm>
          <a:prstGeom prst="rect">
            <a:avLst/>
          </a:prstGeom>
          <a:noFill/>
          <a:ln>
            <a:solidFill>
              <a:srgbClr val="8BF12F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17B726D-B465-4F4B-8B8D-D737B3778707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3182816" y="2761736"/>
            <a:ext cx="2589334" cy="11772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EA4D8FD-FAB9-4622-B457-FE5DDB3D0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496299" y="1585846"/>
            <a:ext cx="2433945" cy="51384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B351C88-519D-4FE3-BF43-8EA7EEC76D2C}"/>
              </a:ext>
            </a:extLst>
          </p:cNvPr>
          <p:cNvSpPr/>
          <p:nvPr/>
        </p:nvSpPr>
        <p:spPr>
          <a:xfrm>
            <a:off x="154793" y="1278039"/>
            <a:ext cx="3251347" cy="5129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44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28</a:t>
            </a:fld>
            <a:endParaRPr lang="en-JM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A4D8FD-FAB9-4622-B457-FE5DDB3D0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0850" y="2785460"/>
            <a:ext cx="3044024" cy="4072540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842703A3-8180-447D-A3AA-D7CC45C10E47}"/>
              </a:ext>
            </a:extLst>
          </p:cNvPr>
          <p:cNvSpPr txBox="1">
            <a:spLocks/>
          </p:cNvSpPr>
          <p:nvPr/>
        </p:nvSpPr>
        <p:spPr>
          <a:xfrm>
            <a:off x="8496300" y="3020350"/>
            <a:ext cx="2762250" cy="970625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A confirmed order was received one week ago for 400,000 doses of OPV.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800" dirty="0">
              <a:solidFill>
                <a:schemeClr val="bg1"/>
              </a:solidFill>
              <a:ea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37B62B-79AF-4207-A713-897222FEFDD1}"/>
              </a:ext>
            </a:extLst>
          </p:cNvPr>
          <p:cNvSpPr/>
          <p:nvPr/>
        </p:nvSpPr>
        <p:spPr>
          <a:xfrm>
            <a:off x="2990850" y="3800475"/>
            <a:ext cx="200026" cy="923925"/>
          </a:xfrm>
          <a:prstGeom prst="rect">
            <a:avLst/>
          </a:prstGeom>
          <a:noFill/>
          <a:ln>
            <a:solidFill>
              <a:srgbClr val="8BF12F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D4855D6-7356-4586-A388-D1B166014968}"/>
              </a:ext>
            </a:extLst>
          </p:cNvPr>
          <p:cNvSpPr txBox="1">
            <a:spLocks/>
          </p:cNvSpPr>
          <p:nvPr/>
        </p:nvSpPr>
        <p:spPr>
          <a:xfrm>
            <a:off x="8496300" y="4239087"/>
            <a:ext cx="2762250" cy="970625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This explains the incline of the stock level projection in </a:t>
            </a:r>
            <a:r>
              <a:rPr lang="en-US" sz="1800" dirty="0" err="1">
                <a:solidFill>
                  <a:schemeClr val="bg1"/>
                </a:solidFill>
                <a:ea typeface="Calibri"/>
              </a:rPr>
              <a:t>ViVa</a:t>
            </a:r>
            <a:r>
              <a:rPr lang="en-US" sz="1800" dirty="0">
                <a:solidFill>
                  <a:schemeClr val="bg1"/>
                </a:solidFill>
                <a:ea typeface="Calibri"/>
              </a:rPr>
              <a:t>.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91C5677-CF0F-4AF5-91FB-5583786DECD7}"/>
              </a:ext>
            </a:extLst>
          </p:cNvPr>
          <p:cNvSpPr txBox="1">
            <a:spLocks/>
          </p:cNvSpPr>
          <p:nvPr/>
        </p:nvSpPr>
        <p:spPr>
          <a:xfrm>
            <a:off x="8496301" y="2095220"/>
            <a:ext cx="2762250" cy="6902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tx1"/>
                </a:solidFill>
                <a:ea typeface="Calibri"/>
              </a:rPr>
              <a:t>The historical data seen in </a:t>
            </a:r>
            <a:r>
              <a:rPr lang="en-US" sz="1800" dirty="0" err="1">
                <a:solidFill>
                  <a:schemeClr val="tx1"/>
                </a:solidFill>
                <a:ea typeface="Calibri"/>
              </a:rPr>
              <a:t>ViVa</a:t>
            </a:r>
            <a:r>
              <a:rPr lang="en-US" sz="1800" dirty="0">
                <a:solidFill>
                  <a:schemeClr val="tx1"/>
                </a:solidFill>
                <a:ea typeface="Calibri"/>
              </a:rPr>
              <a:t> shows: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800" dirty="0">
              <a:solidFill>
                <a:schemeClr val="bg1"/>
              </a:solidFill>
              <a:ea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BAB9BC-2D10-47C9-AA3B-D56F69D28A2B}"/>
              </a:ext>
            </a:extLst>
          </p:cNvPr>
          <p:cNvSpPr/>
          <p:nvPr/>
        </p:nvSpPr>
        <p:spPr>
          <a:xfrm>
            <a:off x="98855" y="1235677"/>
            <a:ext cx="3307286" cy="555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97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29</a:t>
            </a:fld>
            <a:endParaRPr lang="en-JM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A4D8FD-FAB9-4622-B457-FE5DDB3D09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198" r="-1"/>
          <a:stretch/>
        </p:blipFill>
        <p:spPr>
          <a:xfrm>
            <a:off x="6724649" y="2309812"/>
            <a:ext cx="4778394" cy="4505325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842703A3-8180-447D-A3AA-D7CC45C10E47}"/>
              </a:ext>
            </a:extLst>
          </p:cNvPr>
          <p:cNvSpPr txBox="1">
            <a:spLocks/>
          </p:cNvSpPr>
          <p:nvPr/>
        </p:nvSpPr>
        <p:spPr>
          <a:xfrm>
            <a:off x="3733800" y="3463261"/>
            <a:ext cx="2152649" cy="1099214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Planned orders show up as grey bars in </a:t>
            </a:r>
            <a:r>
              <a:rPr lang="en-US" sz="1800" dirty="0" err="1">
                <a:solidFill>
                  <a:schemeClr val="bg1"/>
                </a:solidFill>
                <a:ea typeface="Calibri"/>
              </a:rPr>
              <a:t>ViVa</a:t>
            </a:r>
            <a:r>
              <a:rPr lang="en-US" sz="1800" dirty="0">
                <a:solidFill>
                  <a:schemeClr val="bg1"/>
                </a:solidFill>
                <a:ea typeface="Calibri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37B62B-79AF-4207-A713-897222FEFDD1}"/>
              </a:ext>
            </a:extLst>
          </p:cNvPr>
          <p:cNvSpPr/>
          <p:nvPr/>
        </p:nvSpPr>
        <p:spPr>
          <a:xfrm>
            <a:off x="6362699" y="3696624"/>
            <a:ext cx="723901" cy="1047749"/>
          </a:xfrm>
          <a:prstGeom prst="rect">
            <a:avLst/>
          </a:prstGeom>
          <a:noFill/>
          <a:ln>
            <a:solidFill>
              <a:srgbClr val="8BF12F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17B726D-B465-4F4B-8B8D-D737B3778707}"/>
              </a:ext>
            </a:extLst>
          </p:cNvPr>
          <p:cNvCxnSpPr>
            <a:stCxn id="11" idx="3"/>
            <a:endCxn id="6" idx="1"/>
          </p:cNvCxnSpPr>
          <p:nvPr/>
        </p:nvCxnSpPr>
        <p:spPr>
          <a:xfrm>
            <a:off x="5886449" y="4012868"/>
            <a:ext cx="476250" cy="2076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3E41C7C-720B-4849-A859-15F253F5F5F2}"/>
              </a:ext>
            </a:extLst>
          </p:cNvPr>
          <p:cNvSpPr/>
          <p:nvPr/>
        </p:nvSpPr>
        <p:spPr>
          <a:xfrm>
            <a:off x="148281" y="1297459"/>
            <a:ext cx="3257859" cy="4935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866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3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2699" y="2694279"/>
            <a:ext cx="12204699" cy="33852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2399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ViVa</a:t>
            </a:r>
            <a:r>
              <a:rPr lang="en-US" dirty="0"/>
              <a:t> Country</a:t>
            </a:r>
            <a:endParaRPr lang="en-JM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Welcome to</a:t>
            </a:r>
            <a:endParaRPr lang="en-JM" dirty="0">
              <a:solidFill>
                <a:srgbClr val="0070C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3</a:t>
            </a:fld>
            <a:endParaRPr lang="en-JM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790837" y="1243275"/>
            <a:ext cx="10591460" cy="1395173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rgbClr val="002060"/>
                </a:solidFill>
                <a:ea typeface="Calibri"/>
              </a:rPr>
              <a:t>Ten months ago, the Ministry of Health began using the Visibility for Vaccines (</a:t>
            </a:r>
            <a:r>
              <a:rPr lang="en-US" sz="2099" dirty="0" err="1">
                <a:solidFill>
                  <a:srgbClr val="002060"/>
                </a:solidFill>
                <a:ea typeface="Calibri"/>
              </a:rPr>
              <a:t>ViVa</a:t>
            </a:r>
            <a:r>
              <a:rPr lang="en-US" sz="2099" dirty="0">
                <a:solidFill>
                  <a:srgbClr val="002060"/>
                </a:solidFill>
                <a:ea typeface="Calibri"/>
              </a:rPr>
              <a:t>) platform developed by UNICEF and WHO to support the Expanded Immunization </a:t>
            </a:r>
            <a:r>
              <a:rPr lang="en-US" sz="2099" dirty="0" err="1">
                <a:solidFill>
                  <a:srgbClr val="002060"/>
                </a:solidFill>
                <a:ea typeface="Calibri"/>
              </a:rPr>
              <a:t>Programme</a:t>
            </a:r>
            <a:r>
              <a:rPr lang="en-US" sz="2099" dirty="0">
                <a:solidFill>
                  <a:srgbClr val="002060"/>
                </a:solidFill>
                <a:ea typeface="Calibri"/>
              </a:rPr>
              <a:t>.  In this scenario presentation, you will discover the fundamentals through the actions of the team.</a:t>
            </a:r>
            <a:endParaRPr lang="en-JM" sz="2099" dirty="0">
              <a:solidFill>
                <a:srgbClr val="002060"/>
              </a:solidFill>
              <a:ea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2699" y="2694279"/>
            <a:ext cx="12204699" cy="459406"/>
          </a:xfrm>
          <a:prstGeom prst="rect">
            <a:avLst/>
          </a:prstGeom>
          <a:solidFill>
            <a:srgbClr val="00B0F0"/>
          </a:solidFill>
        </p:spPr>
        <p:txBody>
          <a:bodyPr wrap="square" lIns="121891" tIns="60945" rIns="121891" bIns="60945" rtlCol="0">
            <a:noAutofit/>
          </a:bodyPr>
          <a:lstStyle/>
          <a:p>
            <a:r>
              <a:rPr lang="en-JM" sz="2400" b="1" dirty="0">
                <a:solidFill>
                  <a:srgbClr val="00602B"/>
                </a:solidFill>
                <a:latin typeface="+mj-lt"/>
                <a:cs typeface="Titillium WebRegular"/>
              </a:rPr>
              <a:t>SCENARIO ONE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D2DAADD4-1235-42C0-8ECA-C015A9429B4E}"/>
              </a:ext>
            </a:extLst>
          </p:cNvPr>
          <p:cNvSpPr txBox="1">
            <a:spLocks/>
          </p:cNvSpPr>
          <p:nvPr/>
        </p:nvSpPr>
        <p:spPr>
          <a:xfrm>
            <a:off x="2535985" y="3349061"/>
            <a:ext cx="7327100" cy="2055288"/>
          </a:xfrm>
          <a:prstGeom prst="rect">
            <a:avLst/>
          </a:prstGeom>
          <a:noFill/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What does an acceptable stock situation look like in </a:t>
            </a:r>
            <a:r>
              <a:rPr lang="en-US" sz="2099" dirty="0" err="1">
                <a:solidFill>
                  <a:schemeClr val="bg1"/>
                </a:solidFill>
                <a:ea typeface="Calibri"/>
                <a:cs typeface="Calibri"/>
              </a:rPr>
              <a:t>ViVa</a:t>
            </a: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?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What are the graphical elements shown in </a:t>
            </a:r>
            <a:r>
              <a:rPr lang="en-US" sz="2099" dirty="0" err="1">
                <a:solidFill>
                  <a:schemeClr val="bg1"/>
                </a:solidFill>
                <a:ea typeface="Calibri"/>
                <a:cs typeface="Calibri"/>
              </a:rPr>
              <a:t>ViVa</a:t>
            </a: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?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How do I interpret the </a:t>
            </a:r>
            <a:r>
              <a:rPr lang="en-US" sz="2099" b="1" dirty="0">
                <a:solidFill>
                  <a:schemeClr val="bg1"/>
                </a:solidFill>
                <a:ea typeface="Calibri"/>
                <a:cs typeface="Calibri"/>
              </a:rPr>
              <a:t>timeline visualization </a:t>
            </a: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in </a:t>
            </a:r>
            <a:r>
              <a:rPr lang="en-US" sz="2099" dirty="0" err="1">
                <a:solidFill>
                  <a:schemeClr val="bg1"/>
                </a:solidFill>
                <a:ea typeface="Calibri"/>
                <a:cs typeface="Calibri"/>
              </a:rPr>
              <a:t>ViVa</a:t>
            </a: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?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3118BC59-0209-4351-9362-A79532229108}"/>
              </a:ext>
            </a:extLst>
          </p:cNvPr>
          <p:cNvSpPr txBox="1">
            <a:spLocks/>
          </p:cNvSpPr>
          <p:nvPr/>
        </p:nvSpPr>
        <p:spPr>
          <a:xfrm>
            <a:off x="2603614" y="2694279"/>
            <a:ext cx="9048808" cy="505753"/>
          </a:xfrm>
          <a:prstGeom prst="rect">
            <a:avLst/>
          </a:prstGeom>
          <a:noFill/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b="1" dirty="0">
                <a:solidFill>
                  <a:schemeClr val="bg1"/>
                </a:solidFill>
                <a:ea typeface="Calibri"/>
                <a:cs typeface="Calibri"/>
              </a:rPr>
              <a:t>This presentation will help you to answer the following questions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b="1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99372F3-227E-44F2-9206-F7AFBF3C9E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88" b="47575"/>
          <a:stretch/>
        </p:blipFill>
        <p:spPr>
          <a:xfrm flipH="1">
            <a:off x="-38648" y="3048970"/>
            <a:ext cx="4084339" cy="380357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416FE46-CAE8-42F1-BCE9-0169F2CEEDAB}"/>
              </a:ext>
            </a:extLst>
          </p:cNvPr>
          <p:cNvGrpSpPr/>
          <p:nvPr/>
        </p:nvGrpSpPr>
        <p:grpSpPr>
          <a:xfrm>
            <a:off x="312" y="6263576"/>
            <a:ext cx="12211051" cy="691356"/>
            <a:chOff x="-19051" y="6233751"/>
            <a:chExt cx="12211051" cy="69135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97157D3-7CB1-4D06-AD92-CF4B4FD47B6E}"/>
                </a:ext>
              </a:extLst>
            </p:cNvPr>
            <p:cNvSpPr/>
            <p:nvPr/>
          </p:nvSpPr>
          <p:spPr>
            <a:xfrm>
              <a:off x="-19051" y="6343813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62A210D-A414-475A-B0BD-325C42A74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990" y="6380169"/>
              <a:ext cx="1149870" cy="36878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8699F-D476-449E-BD66-4B68A5FA6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51" y="6233751"/>
              <a:ext cx="1722811" cy="691356"/>
            </a:xfrm>
            <a:prstGeom prst="rect">
              <a:avLst/>
            </a:prstGeom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63A2D43-A5AE-43D5-802C-37F6FA6DE45C}"/>
                </a:ext>
              </a:extLst>
            </p:cNvPr>
            <p:cNvCxnSpPr/>
            <p:nvPr/>
          </p:nvCxnSpPr>
          <p:spPr>
            <a:xfrm>
              <a:off x="1703760" y="6370316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9DBBBF6-2233-4BD9-8D1C-BB44BDBE54D6}"/>
              </a:ext>
            </a:extLst>
          </p:cNvPr>
          <p:cNvGrpSpPr/>
          <p:nvPr/>
        </p:nvGrpSpPr>
        <p:grpSpPr>
          <a:xfrm>
            <a:off x="10136519" y="5150097"/>
            <a:ext cx="2126575" cy="1663922"/>
            <a:chOff x="10136519" y="5138946"/>
            <a:chExt cx="2126575" cy="166392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EB04C2A-46A9-43BC-AC8E-608CEBB20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40166" y="5147373"/>
              <a:ext cx="2122928" cy="165549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3885F56-F718-46B4-AF86-75FF3BBC2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36519" y="5138946"/>
              <a:ext cx="2126575" cy="135486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3362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30</a:t>
            </a:fld>
            <a:endParaRPr lang="en-JM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A4D8FD-FAB9-4622-B457-FE5DDB3D09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198" r="-1"/>
          <a:stretch/>
        </p:blipFill>
        <p:spPr>
          <a:xfrm>
            <a:off x="6815692" y="2932469"/>
            <a:ext cx="4052333" cy="3820756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842703A3-8180-447D-A3AA-D7CC45C10E47}"/>
              </a:ext>
            </a:extLst>
          </p:cNvPr>
          <p:cNvSpPr txBox="1">
            <a:spLocks/>
          </p:cNvSpPr>
          <p:nvPr/>
        </p:nvSpPr>
        <p:spPr>
          <a:xfrm>
            <a:off x="3497779" y="3571875"/>
            <a:ext cx="2638424" cy="971550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There is a planned order  for 400,000 doses of OPV in about 5 months time.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37B62B-79AF-4207-A713-897222FEFDD1}"/>
              </a:ext>
            </a:extLst>
          </p:cNvPr>
          <p:cNvSpPr/>
          <p:nvPr/>
        </p:nvSpPr>
        <p:spPr>
          <a:xfrm>
            <a:off x="6362699" y="3696624"/>
            <a:ext cx="723901" cy="1047749"/>
          </a:xfrm>
          <a:prstGeom prst="rect">
            <a:avLst/>
          </a:prstGeom>
          <a:noFill/>
          <a:ln>
            <a:solidFill>
              <a:srgbClr val="8BF12F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E50437-5B6E-4B1F-BDCE-CB7209954608}"/>
              </a:ext>
            </a:extLst>
          </p:cNvPr>
          <p:cNvSpPr/>
          <p:nvPr/>
        </p:nvSpPr>
        <p:spPr>
          <a:xfrm>
            <a:off x="154793" y="1278039"/>
            <a:ext cx="3251347" cy="5129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4AED2DE-6746-4DAB-93E1-776FE059779F}"/>
              </a:ext>
            </a:extLst>
          </p:cNvPr>
          <p:cNvSpPr txBox="1">
            <a:spLocks/>
          </p:cNvSpPr>
          <p:nvPr/>
        </p:nvSpPr>
        <p:spPr>
          <a:xfrm>
            <a:off x="121293" y="1695025"/>
            <a:ext cx="8120663" cy="6327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tx1"/>
                </a:solidFill>
                <a:ea typeface="Calibri"/>
              </a:rPr>
              <a:t>Planned </a:t>
            </a:r>
            <a:r>
              <a:rPr lang="en-US" sz="1800">
                <a:solidFill>
                  <a:schemeClr val="tx1"/>
                </a:solidFill>
                <a:ea typeface="Calibri"/>
              </a:rPr>
              <a:t>orders are drawn </a:t>
            </a:r>
            <a:r>
              <a:rPr lang="en-US" sz="1800" dirty="0">
                <a:solidFill>
                  <a:schemeClr val="tx1"/>
                </a:solidFill>
                <a:ea typeface="Calibri"/>
              </a:rPr>
              <a:t>from a country’s annual forecast. 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800" dirty="0">
              <a:solidFill>
                <a:schemeClr val="bg1"/>
              </a:solidFill>
              <a:ea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74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842703A3-8180-447D-A3AA-D7CC45C10E47}"/>
              </a:ext>
            </a:extLst>
          </p:cNvPr>
          <p:cNvSpPr txBox="1">
            <a:spLocks/>
          </p:cNvSpPr>
          <p:nvPr/>
        </p:nvSpPr>
        <p:spPr>
          <a:xfrm>
            <a:off x="8096250" y="1779944"/>
            <a:ext cx="3905250" cy="1296632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u="sng" dirty="0">
                <a:solidFill>
                  <a:schemeClr val="bg1"/>
                </a:solidFill>
                <a:ea typeface="Calibri"/>
              </a:rPr>
              <a:t>Only if </a:t>
            </a:r>
            <a:r>
              <a:rPr lang="en-US" sz="1800" dirty="0">
                <a:solidFill>
                  <a:schemeClr val="bg1"/>
                </a:solidFill>
                <a:ea typeface="Calibri"/>
              </a:rPr>
              <a:t>this planned order is converted to a purchase order, can we expect to remain within the recommended stocking levels.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31</a:t>
            </a:fld>
            <a:endParaRPr lang="en-JM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A4D8FD-FAB9-4622-B457-FE5DDB3D0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9372" y="2851596"/>
            <a:ext cx="2439528" cy="40064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37B62B-79AF-4207-A713-897222FEFDD1}"/>
              </a:ext>
            </a:extLst>
          </p:cNvPr>
          <p:cNvSpPr/>
          <p:nvPr/>
        </p:nvSpPr>
        <p:spPr>
          <a:xfrm>
            <a:off x="6362699" y="3696624"/>
            <a:ext cx="723901" cy="1047749"/>
          </a:xfrm>
          <a:prstGeom prst="rect">
            <a:avLst/>
          </a:prstGeom>
          <a:noFill/>
          <a:ln>
            <a:solidFill>
              <a:srgbClr val="8BF12F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5A1EDC-BC6E-4631-991B-DA5CD63447F2}"/>
              </a:ext>
            </a:extLst>
          </p:cNvPr>
          <p:cNvSpPr/>
          <p:nvPr/>
        </p:nvSpPr>
        <p:spPr>
          <a:xfrm>
            <a:off x="154793" y="1278039"/>
            <a:ext cx="3251347" cy="5129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388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>
          <a:xfrm>
            <a:off x="700370" y="1441048"/>
            <a:ext cx="3054544" cy="304645"/>
          </a:xfrm>
          <a:prstGeom prst="rect">
            <a:avLst/>
          </a:prstGeom>
          <a:noFill/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99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tillium WebSemiBold"/>
              </a:rPr>
              <a:t>Why?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716796" y="571228"/>
            <a:ext cx="6141616" cy="1142405"/>
          </a:xfrm>
        </p:spPr>
        <p:txBody>
          <a:bodyPr>
            <a:noAutofit/>
          </a:bodyPr>
          <a:lstStyle/>
          <a:p>
            <a:r>
              <a:rPr lang="en-JM" sz="3198" dirty="0"/>
              <a:t>Follow up on the planned order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796" y="316655"/>
            <a:ext cx="2484614" cy="395794"/>
          </a:xfrm>
          <a:prstGeom prst="rect">
            <a:avLst/>
          </a:prstGeom>
          <a:solidFill>
            <a:srgbClr val="00B0F0"/>
          </a:solidFill>
        </p:spPr>
        <p:txBody>
          <a:bodyPr wrap="square" lIns="121891" tIns="60945" rIns="121891" bIns="60945" rtlCol="0" anchor="ctr" anchorCtr="0">
            <a:noAutofit/>
          </a:bodyPr>
          <a:lstStyle/>
          <a:p>
            <a:r>
              <a:rPr lang="en-JM" sz="2099" b="1" dirty="0">
                <a:solidFill>
                  <a:schemeClr val="bg1"/>
                </a:solidFill>
                <a:latin typeface="+mj-lt"/>
                <a:cs typeface="Titillium WebRegular"/>
              </a:rPr>
              <a:t>Quick Assessment</a:t>
            </a:r>
          </a:p>
        </p:txBody>
      </p:sp>
      <p:sp>
        <p:nvSpPr>
          <p:cNvPr id="17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0" y="325188"/>
            <a:ext cx="615328" cy="364935"/>
          </a:xfrm>
          <a:prstGeom prst="rect">
            <a:avLst/>
          </a:prstGeom>
          <a:solidFill>
            <a:srgbClr val="00B0F0"/>
          </a:solidFill>
        </p:spPr>
        <p:txBody>
          <a:bodyPr/>
          <a:lstStyle/>
          <a:p>
            <a:pPr algn="ctr"/>
            <a:fld id="{4DBF59BE-C215-4BFF-8A6D-F7B1135B3A54}" type="slidenum">
              <a:rPr lang="en-JM" smtClean="0"/>
              <a:pPr algn="ctr"/>
              <a:t>32</a:t>
            </a:fld>
            <a:endParaRPr lang="en-JM" dirty="0"/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9903AD7C-39F2-4D2A-A394-2916D713D131}"/>
              </a:ext>
            </a:extLst>
          </p:cNvPr>
          <p:cNvSpPr txBox="1">
            <a:spLocks/>
          </p:cNvSpPr>
          <p:nvPr/>
        </p:nvSpPr>
        <p:spPr>
          <a:xfrm>
            <a:off x="700369" y="2083578"/>
            <a:ext cx="6886679" cy="754410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tx2"/>
                </a:solidFill>
                <a:ea typeface="Calibri"/>
                <a:cs typeface="Calibri"/>
              </a:rPr>
              <a:t>A planned order of OPV is not a confirmed order. There are indicators of expected orders but these require funding for procurement. </a:t>
            </a:r>
            <a:br>
              <a:rPr lang="en-US" sz="2099" dirty="0">
                <a:solidFill>
                  <a:schemeClr val="tx2"/>
                </a:solidFill>
                <a:ea typeface="Calibri"/>
                <a:cs typeface="Calibri"/>
              </a:rPr>
            </a:br>
            <a:endParaRPr lang="en-US" sz="2099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0BB9B1E-2018-48D2-8248-AA1CD035630A}"/>
              </a:ext>
            </a:extLst>
          </p:cNvPr>
          <p:cNvSpPr txBox="1">
            <a:spLocks/>
          </p:cNvSpPr>
          <p:nvPr/>
        </p:nvSpPr>
        <p:spPr>
          <a:xfrm>
            <a:off x="160791" y="2115637"/>
            <a:ext cx="2438400" cy="299883"/>
          </a:xfrm>
          <a:prstGeom prst="rect">
            <a:avLst/>
          </a:prstGeom>
          <a:noFill/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99" b="1" dirty="0">
                <a:solidFill>
                  <a:srgbClr val="00B0F0"/>
                </a:solidFill>
                <a:latin typeface="+mj-lt"/>
                <a:cs typeface="Titillium WebSemiBold"/>
              </a:rPr>
              <a:t>#1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A6B3F2E-EBA8-42ED-B048-EAA15C5C14AC}"/>
              </a:ext>
            </a:extLst>
          </p:cNvPr>
          <p:cNvSpPr txBox="1">
            <a:spLocks/>
          </p:cNvSpPr>
          <p:nvPr/>
        </p:nvSpPr>
        <p:spPr>
          <a:xfrm>
            <a:off x="156825" y="3248885"/>
            <a:ext cx="2438400" cy="299883"/>
          </a:xfrm>
          <a:prstGeom prst="rect">
            <a:avLst/>
          </a:prstGeom>
          <a:noFill/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99" b="1" dirty="0">
                <a:solidFill>
                  <a:srgbClr val="00B0F0"/>
                </a:solidFill>
                <a:latin typeface="+mj-lt"/>
                <a:cs typeface="Titillium WebSemiBold"/>
              </a:rPr>
              <a:t>#2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6C46FD8F-230B-44F0-861E-68C492572D44}"/>
              </a:ext>
            </a:extLst>
          </p:cNvPr>
          <p:cNvSpPr txBox="1">
            <a:spLocks/>
          </p:cNvSpPr>
          <p:nvPr/>
        </p:nvSpPr>
        <p:spPr>
          <a:xfrm>
            <a:off x="647283" y="5231012"/>
            <a:ext cx="6798726" cy="999750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tx2"/>
                </a:solidFill>
                <a:ea typeface="Calibri"/>
                <a:cs typeface="Calibri"/>
              </a:rPr>
              <a:t>The status of this order should be followed-up with the EPI Manager as fund releases in </a:t>
            </a:r>
            <a:r>
              <a:rPr lang="en-US" sz="2099" dirty="0" err="1">
                <a:solidFill>
                  <a:schemeClr val="tx2"/>
                </a:solidFill>
                <a:ea typeface="Calibri"/>
                <a:cs typeface="Calibri"/>
              </a:rPr>
              <a:t>ViVa</a:t>
            </a:r>
            <a:r>
              <a:rPr lang="en-US" sz="2099" dirty="0">
                <a:solidFill>
                  <a:schemeClr val="tx2"/>
                </a:solidFill>
                <a:ea typeface="Calibri"/>
                <a:cs typeface="Calibri"/>
              </a:rPr>
              <a:t> Country can be lengthy.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A43FB385-8D77-4581-B71B-ABD645BD4A1F}"/>
              </a:ext>
            </a:extLst>
          </p:cNvPr>
          <p:cNvSpPr txBox="1">
            <a:spLocks/>
          </p:cNvSpPr>
          <p:nvPr/>
        </p:nvSpPr>
        <p:spPr>
          <a:xfrm>
            <a:off x="156825" y="4113560"/>
            <a:ext cx="2438400" cy="299883"/>
          </a:xfrm>
          <a:prstGeom prst="rect">
            <a:avLst/>
          </a:prstGeom>
          <a:noFill/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99" b="1" dirty="0">
                <a:solidFill>
                  <a:srgbClr val="00B0F0"/>
                </a:solidFill>
                <a:latin typeface="+mj-lt"/>
                <a:cs typeface="Titillium WebSemiBold"/>
              </a:rPr>
              <a:t># 3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A22D932B-A0BF-4057-A9AC-B7531915FD09}"/>
              </a:ext>
            </a:extLst>
          </p:cNvPr>
          <p:cNvSpPr txBox="1">
            <a:spLocks/>
          </p:cNvSpPr>
          <p:nvPr/>
        </p:nvSpPr>
        <p:spPr>
          <a:xfrm>
            <a:off x="566658" y="4104964"/>
            <a:ext cx="6847396" cy="1126048"/>
          </a:xfrm>
          <a:prstGeom prst="rect">
            <a:avLst/>
          </a:prstGeom>
          <a:noFill/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tx2"/>
                </a:solidFill>
                <a:ea typeface="Calibri"/>
                <a:cs typeface="Calibri"/>
              </a:rPr>
              <a:t>The required lead time of 8-10 weeks from purchase order placement to delivery needs to be considered.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1D02EB7C-7F73-4D29-9D36-66C34B0C72C1}"/>
              </a:ext>
            </a:extLst>
          </p:cNvPr>
          <p:cNvSpPr txBox="1">
            <a:spLocks/>
          </p:cNvSpPr>
          <p:nvPr/>
        </p:nvSpPr>
        <p:spPr>
          <a:xfrm>
            <a:off x="647283" y="3202961"/>
            <a:ext cx="6886679" cy="784661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tx2"/>
                </a:solidFill>
                <a:ea typeface="Calibri"/>
                <a:cs typeface="Calibri"/>
              </a:rPr>
              <a:t>Confirmed orders have been procured from the supplier, and have an estimated arrival date.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F405284-98A8-4810-80BB-56AEBB05F9F3}"/>
              </a:ext>
            </a:extLst>
          </p:cNvPr>
          <p:cNvSpPr txBox="1">
            <a:spLocks/>
          </p:cNvSpPr>
          <p:nvPr/>
        </p:nvSpPr>
        <p:spPr>
          <a:xfrm>
            <a:off x="156825" y="5231012"/>
            <a:ext cx="2438400" cy="299883"/>
          </a:xfrm>
          <a:prstGeom prst="rect">
            <a:avLst/>
          </a:prstGeom>
          <a:noFill/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99" b="1" dirty="0">
                <a:solidFill>
                  <a:srgbClr val="00B0F0"/>
                </a:solidFill>
                <a:latin typeface="+mj-lt"/>
                <a:cs typeface="Titillium WebSemiBold"/>
              </a:rPr>
              <a:t># 4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84B225-A54E-454C-AF3C-E68CFB5DCF5F}"/>
              </a:ext>
            </a:extLst>
          </p:cNvPr>
          <p:cNvGrpSpPr/>
          <p:nvPr/>
        </p:nvGrpSpPr>
        <p:grpSpPr>
          <a:xfrm>
            <a:off x="0" y="6225425"/>
            <a:ext cx="12211051" cy="691356"/>
            <a:chOff x="-19052" y="5865953"/>
            <a:chExt cx="12211051" cy="6913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90C5A65-9E2A-4897-965C-1D65DAA7FDCE}"/>
                </a:ext>
              </a:extLst>
            </p:cNvPr>
            <p:cNvSpPr/>
            <p:nvPr/>
          </p:nvSpPr>
          <p:spPr>
            <a:xfrm>
              <a:off x="-19052" y="5930434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D05601E-003C-47AF-8BDC-3BE306276242}"/>
                </a:ext>
              </a:extLst>
            </p:cNvPr>
            <p:cNvGrpSpPr/>
            <p:nvPr/>
          </p:nvGrpSpPr>
          <p:grpSpPr>
            <a:xfrm>
              <a:off x="-19052" y="5865953"/>
              <a:ext cx="3073911" cy="691356"/>
              <a:chOff x="7795262" y="5958500"/>
              <a:chExt cx="4445816" cy="940499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2A0AB97-305B-41F4-B9C7-D4C1CD3247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78014" y="6157682"/>
                <a:ext cx="1663064" cy="50168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93C9EDBC-E2D9-4939-AB52-41BAA07E5C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95262" y="5958500"/>
                <a:ext cx="2491712" cy="940499"/>
              </a:xfrm>
              <a:prstGeom prst="rect">
                <a:avLst/>
              </a:prstGeom>
            </p:spPr>
          </p:pic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E698151-67E8-4688-941C-773D7A867845}"/>
                </a:ext>
              </a:extLst>
            </p:cNvPr>
            <p:cNvCxnSpPr/>
            <p:nvPr/>
          </p:nvCxnSpPr>
          <p:spPr>
            <a:xfrm>
              <a:off x="1703759" y="6002518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Christian">
            <a:extLst>
              <a:ext uri="{FF2B5EF4-FFF2-40B4-BE49-F238E27FC236}">
                <a16:creationId xmlns:a16="http://schemas.microsoft.com/office/drawing/2014/main" id="{4D68FAD6-DB3D-49D7-9FC6-30B06B9AB9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512" y="714746"/>
            <a:ext cx="1614110" cy="5696859"/>
          </a:xfrm>
          <a:prstGeom prst="rect">
            <a:avLst/>
          </a:prstGeom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246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6D046C4-E48E-469A-9CDE-C34A58EE7D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06300" cy="6858000"/>
          </a:xfrm>
        </p:spPr>
      </p:pic>
      <p:sp>
        <p:nvSpPr>
          <p:cNvPr id="5" name="Rectangle 4"/>
          <p:cNvSpPr/>
          <p:nvPr/>
        </p:nvSpPr>
        <p:spPr>
          <a:xfrm>
            <a:off x="3060068" y="0"/>
            <a:ext cx="9282672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2399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8307067" y="329703"/>
            <a:ext cx="3884934" cy="1432422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The EPI Manager learns that the order has not yet been placed because funds have not been released.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7E670B-253D-495B-AE99-D8C8CAB79811}"/>
              </a:ext>
            </a:extLst>
          </p:cNvPr>
          <p:cNvGrpSpPr/>
          <p:nvPr/>
        </p:nvGrpSpPr>
        <p:grpSpPr>
          <a:xfrm>
            <a:off x="-145962" y="3124653"/>
            <a:ext cx="3871037" cy="3181509"/>
            <a:chOff x="6596723" y="3429000"/>
            <a:chExt cx="3871037" cy="31815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57DE2F-4305-42A8-9FDE-1C8CC19D0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596723" y="3429000"/>
              <a:ext cx="3871037" cy="3181509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9468852-0051-44E8-BD52-7E06A780F0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3524"/>
            <a:stretch/>
          </p:blipFill>
          <p:spPr>
            <a:xfrm>
              <a:off x="6675275" y="3429000"/>
              <a:ext cx="3676351" cy="2405899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DF4D1B5-8406-405B-A465-EE01FA3FCC6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11"/>
          <a:stretch/>
        </p:blipFill>
        <p:spPr>
          <a:xfrm flipH="1">
            <a:off x="1000698" y="1984977"/>
            <a:ext cx="2256340" cy="4685250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7DA923B0-743D-459D-85B6-B706D8885DB0}"/>
              </a:ext>
            </a:extLst>
          </p:cNvPr>
          <p:cNvSpPr txBox="1">
            <a:spLocks/>
          </p:cNvSpPr>
          <p:nvPr/>
        </p:nvSpPr>
        <p:spPr>
          <a:xfrm>
            <a:off x="3257038" y="329703"/>
            <a:ext cx="4444366" cy="1261991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The Cold Chain Officer at the National Vaccine Store follows up with the EPI Manager at the Ministry of Health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DBA0EF-68E9-4FB6-B765-2D6F0BD0D33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8814" y="1513324"/>
            <a:ext cx="4127081" cy="53446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CFFC823-A6F8-479B-9A59-4311376D401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2047" y="1762125"/>
            <a:ext cx="2560048" cy="509587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69E2315-E75C-446E-9E0A-5F30C57B3885}"/>
              </a:ext>
            </a:extLst>
          </p:cNvPr>
          <p:cNvGrpSpPr/>
          <p:nvPr/>
        </p:nvGrpSpPr>
        <p:grpSpPr>
          <a:xfrm>
            <a:off x="0" y="6225425"/>
            <a:ext cx="12211051" cy="691356"/>
            <a:chOff x="0" y="6225425"/>
            <a:chExt cx="12211051" cy="69135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1A06D91-B500-46D9-98DC-ABBB0EC81A3D}"/>
                </a:ext>
              </a:extLst>
            </p:cNvPr>
            <p:cNvSpPr/>
            <p:nvPr/>
          </p:nvSpPr>
          <p:spPr>
            <a:xfrm>
              <a:off x="0" y="6335487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3D55494-77AA-43FD-A0ED-BBA2533E9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041" y="6371843"/>
              <a:ext cx="1149870" cy="36878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9BA6F28-8608-446E-A3A3-426F9A37A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25425"/>
              <a:ext cx="1722811" cy="691356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ED4DAF8-1C6A-4869-8E6D-F3FF057B33E5}"/>
                </a:ext>
              </a:extLst>
            </p:cNvPr>
            <p:cNvCxnSpPr/>
            <p:nvPr/>
          </p:nvCxnSpPr>
          <p:spPr>
            <a:xfrm>
              <a:off x="1722811" y="6361990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7129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 scaling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1CC9670-1934-4D2A-B9B1-930C90E9BD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2399" dirty="0"/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" y="484633"/>
            <a:ext cx="611681" cy="365125"/>
          </a:xfrm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34</a:t>
            </a:fld>
            <a:endParaRPr lang="en-JM" dirty="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319DB6B0-F407-4D89-88AC-972350E9FD1C}"/>
              </a:ext>
            </a:extLst>
          </p:cNvPr>
          <p:cNvSpPr txBox="1">
            <a:spLocks/>
          </p:cNvSpPr>
          <p:nvPr/>
        </p:nvSpPr>
        <p:spPr>
          <a:xfrm>
            <a:off x="763669" y="2252112"/>
            <a:ext cx="5599031" cy="2060035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It can take up to 3 months to secure the release of funds here in </a:t>
            </a:r>
            <a:r>
              <a:rPr lang="en-US" sz="2099" dirty="0" err="1">
                <a:solidFill>
                  <a:schemeClr val="bg1"/>
                </a:solidFill>
                <a:ea typeface="Calibri"/>
                <a:cs typeface="Calibri"/>
              </a:rPr>
              <a:t>ViVa</a:t>
            </a: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 Country.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Even though it may seem that we have 5 months to act, the process has to be started immediately to ensure vaccines arrive on time.</a:t>
            </a:r>
          </a:p>
        </p:txBody>
      </p:sp>
      <p:pic>
        <p:nvPicPr>
          <p:cNvPr id="11" name="Brian">
            <a:extLst>
              <a:ext uri="{FF2B5EF4-FFF2-40B4-BE49-F238E27FC236}">
                <a16:creationId xmlns:a16="http://schemas.microsoft.com/office/drawing/2014/main" id="{A6AC68A2-826B-4E5A-823F-6374307E30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92"/>
          <a:stretch/>
        </p:blipFill>
        <p:spPr>
          <a:xfrm>
            <a:off x="6700583" y="797170"/>
            <a:ext cx="4967542" cy="604353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CF977816-AA47-4C7A-8A6D-B57B006C0223}"/>
              </a:ext>
            </a:extLst>
          </p:cNvPr>
          <p:cNvSpPr txBox="1">
            <a:spLocks/>
          </p:cNvSpPr>
          <p:nvPr/>
        </p:nvSpPr>
        <p:spPr>
          <a:xfrm>
            <a:off x="702327" y="797170"/>
            <a:ext cx="6141616" cy="1142405"/>
          </a:xfrm>
          <a:prstGeom prst="rect">
            <a:avLst/>
          </a:prstGeom>
        </p:spPr>
        <p:txBody>
          <a:bodyPr vert="horz" lIns="121954" tIns="60977" rIns="121954" bIns="60977" rtlCol="0" anchor="ctr">
            <a:noAutofit/>
          </a:bodyPr>
          <a:lstStyle>
            <a:lvl1pPr algn="l" defTabSz="609463" rtl="0" eaLnBrk="1" latinLnBrk="0" hangingPunct="1">
              <a:spcBef>
                <a:spcPct val="0"/>
              </a:spcBef>
              <a:buNone/>
              <a:defRPr sz="3698" b="1" i="0" kern="1200">
                <a:solidFill>
                  <a:schemeClr val="tx2"/>
                </a:solidFill>
                <a:latin typeface="+mj-lt"/>
                <a:ea typeface="Titillium WebSemiBold" panose="00000700000000000000" pitchFamily="2" charset="0"/>
                <a:cs typeface="Titillium WebSemiBold" panose="00000700000000000000" pitchFamily="2" charset="0"/>
              </a:defRPr>
            </a:lvl1pPr>
          </a:lstStyle>
          <a:p>
            <a:r>
              <a:rPr lang="en-JM" sz="3198" dirty="0">
                <a:solidFill>
                  <a:schemeClr val="bg1"/>
                </a:solidFill>
              </a:rPr>
              <a:t>Request funds now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156FDFA-B4C2-45BC-BA7A-2EFDD8B41CCE}"/>
              </a:ext>
            </a:extLst>
          </p:cNvPr>
          <p:cNvSpPr txBox="1">
            <a:spLocks/>
          </p:cNvSpPr>
          <p:nvPr/>
        </p:nvSpPr>
        <p:spPr>
          <a:xfrm>
            <a:off x="763669" y="1731069"/>
            <a:ext cx="3054544" cy="304645"/>
          </a:xfrm>
          <a:prstGeom prst="rect">
            <a:avLst/>
          </a:prstGeom>
          <a:noFill/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99" b="1" dirty="0">
                <a:solidFill>
                  <a:srgbClr val="FFC000"/>
                </a:solidFill>
                <a:latin typeface="+mj-lt"/>
                <a:cs typeface="Titillium WebSemiBold"/>
              </a:rPr>
              <a:t>Why?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733C01-BBC2-471E-B69D-31E595CB4469}"/>
              </a:ext>
            </a:extLst>
          </p:cNvPr>
          <p:cNvSpPr txBox="1"/>
          <p:nvPr/>
        </p:nvSpPr>
        <p:spPr>
          <a:xfrm>
            <a:off x="846601" y="484633"/>
            <a:ext cx="2484614" cy="395794"/>
          </a:xfrm>
          <a:prstGeom prst="rect">
            <a:avLst/>
          </a:prstGeom>
          <a:solidFill>
            <a:srgbClr val="00B0F0"/>
          </a:solidFill>
        </p:spPr>
        <p:txBody>
          <a:bodyPr wrap="square" lIns="121891" tIns="60945" rIns="121891" bIns="60945" rtlCol="0" anchor="ctr" anchorCtr="0">
            <a:noAutofit/>
          </a:bodyPr>
          <a:lstStyle/>
          <a:p>
            <a:r>
              <a:rPr lang="en-JM" sz="2099" b="1" dirty="0">
                <a:solidFill>
                  <a:schemeClr val="bg1"/>
                </a:solidFill>
                <a:latin typeface="+mj-lt"/>
                <a:cs typeface="Titillium WebRegular"/>
              </a:rPr>
              <a:t>Taking Action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73B7CF-3954-4309-8E73-BEC8B599F898}"/>
              </a:ext>
            </a:extLst>
          </p:cNvPr>
          <p:cNvSpPr/>
          <p:nvPr/>
        </p:nvSpPr>
        <p:spPr>
          <a:xfrm>
            <a:off x="0" y="6335487"/>
            <a:ext cx="12211051" cy="512957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585E2EC-90A4-47A7-9B1D-0A8FE6C6ACA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41" y="6371843"/>
            <a:ext cx="1149870" cy="3687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3067EE9-1C49-4DA7-B354-1A8594D7A0B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425"/>
            <a:ext cx="1722811" cy="69135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F948E07-5B77-4D54-A26C-6D0FFD0F32C6}"/>
              </a:ext>
            </a:extLst>
          </p:cNvPr>
          <p:cNvCxnSpPr/>
          <p:nvPr/>
        </p:nvCxnSpPr>
        <p:spPr>
          <a:xfrm>
            <a:off x="1722811" y="6361990"/>
            <a:ext cx="0" cy="368788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7543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8A0A96-AFC1-48ED-8851-E9D692A7E4AC}"/>
              </a:ext>
            </a:extLst>
          </p:cNvPr>
          <p:cNvSpPr/>
          <p:nvPr/>
        </p:nvSpPr>
        <p:spPr>
          <a:xfrm>
            <a:off x="312" y="0"/>
            <a:ext cx="6506975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2399" dirty="0"/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" y="484633"/>
            <a:ext cx="611681" cy="365125"/>
          </a:xfrm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35</a:t>
            </a:fld>
            <a:endParaRPr lang="en-JM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C96B59B5-169A-41C5-8CC9-62D9994C4F0A}"/>
              </a:ext>
            </a:extLst>
          </p:cNvPr>
          <p:cNvSpPr txBox="1">
            <a:spLocks/>
          </p:cNvSpPr>
          <p:nvPr/>
        </p:nvSpPr>
        <p:spPr>
          <a:xfrm>
            <a:off x="725897" y="2326295"/>
            <a:ext cx="4684303" cy="1409414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 err="1">
                <a:solidFill>
                  <a:schemeClr val="bg1"/>
                </a:solidFill>
                <a:ea typeface="Calibri"/>
                <a:cs typeface="Calibri"/>
              </a:rPr>
              <a:t>ViVa</a:t>
            </a: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 allows us to export the graph. This can be attached to the official memo as a justification for the release of funds.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733C01-BBC2-471E-B69D-31E595CB4469}"/>
              </a:ext>
            </a:extLst>
          </p:cNvPr>
          <p:cNvSpPr txBox="1"/>
          <p:nvPr/>
        </p:nvSpPr>
        <p:spPr>
          <a:xfrm>
            <a:off x="846601" y="484633"/>
            <a:ext cx="2484614" cy="395794"/>
          </a:xfrm>
          <a:prstGeom prst="rect">
            <a:avLst/>
          </a:prstGeom>
          <a:solidFill>
            <a:srgbClr val="00B0F0"/>
          </a:solidFill>
        </p:spPr>
        <p:txBody>
          <a:bodyPr wrap="square" lIns="121891" tIns="60945" rIns="121891" bIns="60945" rtlCol="0" anchor="ctr" anchorCtr="0">
            <a:noAutofit/>
          </a:bodyPr>
          <a:lstStyle/>
          <a:p>
            <a:r>
              <a:rPr lang="en-JM" sz="2099" b="1" dirty="0">
                <a:solidFill>
                  <a:schemeClr val="bg1"/>
                </a:solidFill>
                <a:latin typeface="+mj-lt"/>
                <a:cs typeface="Titillium WebRegular"/>
              </a:rPr>
              <a:t>Take Action</a:t>
            </a:r>
          </a:p>
        </p:txBody>
      </p:sp>
      <p:sp>
        <p:nvSpPr>
          <p:cNvPr id="18" name="Title 10">
            <a:extLst>
              <a:ext uri="{FF2B5EF4-FFF2-40B4-BE49-F238E27FC236}">
                <a16:creationId xmlns:a16="http://schemas.microsoft.com/office/drawing/2014/main" id="{B1298203-FF86-4751-A83E-598A07CED8B4}"/>
              </a:ext>
            </a:extLst>
          </p:cNvPr>
          <p:cNvSpPr txBox="1">
            <a:spLocks/>
          </p:cNvSpPr>
          <p:nvPr/>
        </p:nvSpPr>
        <p:spPr>
          <a:xfrm>
            <a:off x="725897" y="880427"/>
            <a:ext cx="6141616" cy="1142405"/>
          </a:xfrm>
          <a:prstGeom prst="rect">
            <a:avLst/>
          </a:prstGeom>
        </p:spPr>
        <p:txBody>
          <a:bodyPr vert="horz" lIns="121954" tIns="60977" rIns="121954" bIns="60977" rtlCol="0" anchor="ctr">
            <a:noAutofit/>
          </a:bodyPr>
          <a:lstStyle>
            <a:lvl1pPr algn="l" defTabSz="609463" rtl="0" eaLnBrk="1" latinLnBrk="0" hangingPunct="1">
              <a:spcBef>
                <a:spcPct val="0"/>
              </a:spcBef>
              <a:buNone/>
              <a:defRPr sz="3698" b="1" i="0" kern="1200">
                <a:solidFill>
                  <a:schemeClr val="tx2"/>
                </a:solidFill>
                <a:latin typeface="+mj-lt"/>
                <a:ea typeface="Titillium WebSemiBold" panose="00000700000000000000" pitchFamily="2" charset="0"/>
                <a:cs typeface="Titillium WebSemiBold" panose="00000700000000000000" pitchFamily="2" charset="0"/>
              </a:defRPr>
            </a:lvl1pPr>
          </a:lstStyle>
          <a:p>
            <a:r>
              <a:rPr lang="en-JM" sz="3198" dirty="0">
                <a:solidFill>
                  <a:schemeClr val="bg1"/>
                </a:solidFill>
              </a:rPr>
              <a:t>Export &amp; use visualization  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728C9025-B715-44C8-9855-774D45261A3F}"/>
              </a:ext>
            </a:extLst>
          </p:cNvPr>
          <p:cNvSpPr txBox="1">
            <a:spLocks/>
          </p:cNvSpPr>
          <p:nvPr/>
        </p:nvSpPr>
        <p:spPr>
          <a:xfrm>
            <a:off x="725897" y="1865742"/>
            <a:ext cx="2998627" cy="308822"/>
          </a:xfrm>
          <a:prstGeom prst="rect">
            <a:avLst/>
          </a:prstGeom>
          <a:noFill/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99" b="1" dirty="0">
                <a:solidFill>
                  <a:srgbClr val="FFC000"/>
                </a:solidFill>
                <a:latin typeface="+mj-lt"/>
                <a:cs typeface="Titillium WebSemiBold"/>
              </a:rPr>
              <a:t>Why?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4841F2-FD6F-4114-A0A0-44866CEB87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6975" y="0"/>
            <a:ext cx="5685026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C48299-1AF4-4B36-9C8D-EF7C037D6D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5850" y="1997710"/>
            <a:ext cx="3371253" cy="18789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2027A2-C0A5-4975-B9D7-18C50C4F2B87}"/>
              </a:ext>
            </a:extLst>
          </p:cNvPr>
          <p:cNvSpPr/>
          <p:nvPr/>
        </p:nvSpPr>
        <p:spPr>
          <a:xfrm>
            <a:off x="10210800" y="1997710"/>
            <a:ext cx="1790700" cy="583565"/>
          </a:xfrm>
          <a:prstGeom prst="rect">
            <a:avLst/>
          </a:prstGeom>
          <a:noFill/>
          <a:ln>
            <a:solidFill>
              <a:srgbClr val="8BF12F"/>
            </a:solidFill>
          </a:ln>
          <a:effectLst>
            <a:glow rad="101600">
              <a:srgbClr val="8BF12F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F160B4-F852-40AB-A2A3-C3CCFA7E672C}"/>
              </a:ext>
            </a:extLst>
          </p:cNvPr>
          <p:cNvGrpSpPr/>
          <p:nvPr/>
        </p:nvGrpSpPr>
        <p:grpSpPr>
          <a:xfrm>
            <a:off x="312" y="6242510"/>
            <a:ext cx="12211051" cy="691356"/>
            <a:chOff x="-19052" y="5841234"/>
            <a:chExt cx="12211051" cy="69135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FB0CA9-4940-4650-9F66-82FC4C62755C}"/>
                </a:ext>
              </a:extLst>
            </p:cNvPr>
            <p:cNvSpPr/>
            <p:nvPr/>
          </p:nvSpPr>
          <p:spPr>
            <a:xfrm>
              <a:off x="-19052" y="5930434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F45C1AC-954A-47DF-94AB-0260CAED9CAC}"/>
                </a:ext>
              </a:extLst>
            </p:cNvPr>
            <p:cNvGrpSpPr/>
            <p:nvPr/>
          </p:nvGrpSpPr>
          <p:grpSpPr>
            <a:xfrm>
              <a:off x="896820" y="5841234"/>
              <a:ext cx="3008606" cy="691356"/>
              <a:chOff x="9119893" y="5924873"/>
              <a:chExt cx="4351365" cy="940499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935D9D66-CAE6-4459-A05D-A042232F82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08194" y="6118074"/>
                <a:ext cx="1663064" cy="50168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0D9CB7DA-DAF2-4A65-9A14-337EEA050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9893" y="5924873"/>
                <a:ext cx="2491712" cy="940499"/>
              </a:xfrm>
              <a:prstGeom prst="rect">
                <a:avLst/>
              </a:prstGeom>
            </p:spPr>
          </p:pic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28F31DF-A453-4DC7-B179-25E650B838E7}"/>
                </a:ext>
              </a:extLst>
            </p:cNvPr>
            <p:cNvCxnSpPr/>
            <p:nvPr/>
          </p:nvCxnSpPr>
          <p:spPr>
            <a:xfrm>
              <a:off x="2619631" y="5983255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5718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281A0E-5B26-40E5-8332-8B138799C79E}"/>
              </a:ext>
            </a:extLst>
          </p:cNvPr>
          <p:cNvSpPr/>
          <p:nvPr/>
        </p:nvSpPr>
        <p:spPr>
          <a:xfrm>
            <a:off x="2667000" y="1876425"/>
            <a:ext cx="6091461" cy="3000375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262" y="1835236"/>
            <a:ext cx="5700936" cy="11430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Good news!</a:t>
            </a:r>
            <a:endParaRPr lang="en-JM" dirty="0">
              <a:solidFill>
                <a:srgbClr val="FFC000"/>
              </a:solidFill>
            </a:endParaRPr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36</a:t>
            </a:fld>
            <a:endParaRPr lang="en-JM" dirty="0"/>
          </a:p>
        </p:txBody>
      </p:sp>
      <p:sp>
        <p:nvSpPr>
          <p:cNvPr id="33" name="Text Placeholder 1"/>
          <p:cNvSpPr txBox="1">
            <a:spLocks/>
          </p:cNvSpPr>
          <p:nvPr/>
        </p:nvSpPr>
        <p:spPr>
          <a:xfrm>
            <a:off x="2959894" y="2639402"/>
            <a:ext cx="5700936" cy="1917292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The EPI Manager was able to advocate and obtain a funds-release for the OPV Vaccines.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The timely action means OPV Vaccines will be replenished before the stock level drops below the minimum stock level.</a:t>
            </a:r>
          </a:p>
        </p:txBody>
      </p:sp>
      <p:pic>
        <p:nvPicPr>
          <p:cNvPr id="41" name="Bria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246" b="50791"/>
          <a:stretch/>
        </p:blipFill>
        <p:spPr>
          <a:xfrm>
            <a:off x="7812411" y="1798104"/>
            <a:ext cx="3704085" cy="5089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F89E69-7DEA-4775-BF67-E5D3A411F8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152" y="2375812"/>
            <a:ext cx="3444877" cy="436176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69D16ED-0F33-4DED-A42B-26257EBCC51D}"/>
              </a:ext>
            </a:extLst>
          </p:cNvPr>
          <p:cNvSpPr txBox="1"/>
          <p:nvPr/>
        </p:nvSpPr>
        <p:spPr>
          <a:xfrm>
            <a:off x="846601" y="484633"/>
            <a:ext cx="2484614" cy="395794"/>
          </a:xfrm>
          <a:prstGeom prst="rect">
            <a:avLst/>
          </a:prstGeom>
          <a:solidFill>
            <a:srgbClr val="00B0F0"/>
          </a:solidFill>
        </p:spPr>
        <p:txBody>
          <a:bodyPr wrap="square" lIns="121891" tIns="60945" rIns="121891" bIns="60945" rtlCol="0" anchor="ctr" anchorCtr="0">
            <a:noAutofit/>
          </a:bodyPr>
          <a:lstStyle/>
          <a:p>
            <a:r>
              <a:rPr lang="en-JM" sz="2099" b="1" dirty="0">
                <a:solidFill>
                  <a:schemeClr val="bg1"/>
                </a:solidFill>
                <a:latin typeface="+mj-lt"/>
                <a:cs typeface="Titillium WebRegular"/>
              </a:rPr>
              <a:t>Outcome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2922BD-5F8C-431F-857F-46E768754525}"/>
              </a:ext>
            </a:extLst>
          </p:cNvPr>
          <p:cNvGrpSpPr/>
          <p:nvPr/>
        </p:nvGrpSpPr>
        <p:grpSpPr>
          <a:xfrm>
            <a:off x="-19051" y="6300658"/>
            <a:ext cx="12211051" cy="691356"/>
            <a:chOff x="-19051" y="6233751"/>
            <a:chExt cx="12211051" cy="69135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7F917BB-0094-4856-9617-4DCFF04368FD}"/>
                </a:ext>
              </a:extLst>
            </p:cNvPr>
            <p:cNvSpPr/>
            <p:nvPr/>
          </p:nvSpPr>
          <p:spPr>
            <a:xfrm>
              <a:off x="-19051" y="6343813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2220AE3-F16B-44CD-BEEF-F5780C18F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990" y="6380169"/>
              <a:ext cx="1149870" cy="36878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3054977-3C92-43CE-98E8-E9270DD28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51" y="6233751"/>
              <a:ext cx="1722811" cy="691356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774AE35-9CF2-4FD9-97BF-BF5CEC67404D}"/>
                </a:ext>
              </a:extLst>
            </p:cNvPr>
            <p:cNvCxnSpPr/>
            <p:nvPr/>
          </p:nvCxnSpPr>
          <p:spPr>
            <a:xfrm>
              <a:off x="1703760" y="6370316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66718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3074" y="34035"/>
            <a:ext cx="10412618" cy="1143000"/>
          </a:xfrm>
        </p:spPr>
        <p:txBody>
          <a:bodyPr/>
          <a:lstStyle/>
          <a:p>
            <a:r>
              <a:rPr lang="en-US" dirty="0"/>
              <a:t>Summary</a:t>
            </a:r>
            <a:endParaRPr lang="en-JM" dirty="0"/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5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37</a:t>
            </a:fld>
            <a:endParaRPr lang="en-JM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516987" y="3011345"/>
            <a:ext cx="6382053" cy="491175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99" dirty="0">
                <a:solidFill>
                  <a:schemeClr val="tx2"/>
                </a:solidFill>
                <a:cs typeface="Calibri"/>
              </a:rPr>
              <a:t>The significance of a green status alert in </a:t>
            </a:r>
            <a:r>
              <a:rPr lang="en-US" sz="2099" dirty="0" err="1">
                <a:solidFill>
                  <a:schemeClr val="tx2"/>
                </a:solidFill>
                <a:cs typeface="Calibri"/>
              </a:rPr>
              <a:t>ViVa</a:t>
            </a:r>
            <a:r>
              <a:rPr lang="en-US" sz="2099" dirty="0">
                <a:solidFill>
                  <a:schemeClr val="tx2"/>
                </a:solidFill>
                <a:cs typeface="Calibri"/>
              </a:rPr>
              <a:t>.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922800" y="2472618"/>
            <a:ext cx="5747211" cy="459567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99" b="1" dirty="0">
                <a:solidFill>
                  <a:srgbClr val="00B0F0"/>
                </a:solidFill>
                <a:latin typeface="+mj-lt"/>
                <a:cs typeface="Titillium WebRegular"/>
              </a:rPr>
              <a:t>In this session we looked at: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5FF01A-BA4C-4F41-A380-7A52A9508AF8}"/>
              </a:ext>
            </a:extLst>
          </p:cNvPr>
          <p:cNvSpPr/>
          <p:nvPr/>
        </p:nvSpPr>
        <p:spPr>
          <a:xfrm>
            <a:off x="922800" y="3026093"/>
            <a:ext cx="594187" cy="40927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r>
              <a:rPr lang="en-US" sz="2099" dirty="0">
                <a:solidFill>
                  <a:schemeClr val="bg1"/>
                </a:solidFill>
                <a:latin typeface="+mj-lt"/>
                <a:cs typeface="Titillium WebRegular"/>
              </a:rPr>
              <a:t>1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A45C6519-427D-4D99-AE0A-81886907F561}"/>
              </a:ext>
            </a:extLst>
          </p:cNvPr>
          <p:cNvSpPr txBox="1">
            <a:spLocks/>
          </p:cNvSpPr>
          <p:nvPr/>
        </p:nvSpPr>
        <p:spPr>
          <a:xfrm>
            <a:off x="922800" y="1034881"/>
            <a:ext cx="10107150" cy="1070144"/>
          </a:xfrm>
          <a:prstGeom prst="rect">
            <a:avLst/>
          </a:prstGeom>
          <a:noFill/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99" dirty="0">
                <a:solidFill>
                  <a:schemeClr val="accent6"/>
                </a:solidFill>
                <a:cs typeface="Calibri"/>
              </a:rPr>
              <a:t>In this scenario, we used </a:t>
            </a:r>
            <a:r>
              <a:rPr lang="en-US" sz="2099" dirty="0" err="1">
                <a:solidFill>
                  <a:schemeClr val="accent6"/>
                </a:solidFill>
                <a:cs typeface="Calibri"/>
              </a:rPr>
              <a:t>ViVa</a:t>
            </a:r>
            <a:r>
              <a:rPr lang="en-US" sz="2099" dirty="0">
                <a:solidFill>
                  <a:schemeClr val="accent6"/>
                </a:solidFill>
                <a:cs typeface="Calibri"/>
              </a:rPr>
              <a:t> to advocate for timely funding of a planned order. Actively monitoring the vaccine pipeline in </a:t>
            </a:r>
            <a:r>
              <a:rPr lang="en-US" sz="2099" dirty="0" err="1">
                <a:solidFill>
                  <a:schemeClr val="accent6"/>
                </a:solidFill>
                <a:cs typeface="Calibri"/>
              </a:rPr>
              <a:t>ViVa</a:t>
            </a:r>
            <a:r>
              <a:rPr lang="en-US" sz="2099" dirty="0">
                <a:solidFill>
                  <a:schemeClr val="accent6"/>
                </a:solidFill>
                <a:cs typeface="Calibri"/>
              </a:rPr>
              <a:t> even when there is no alert detected for the coming period allows the </a:t>
            </a:r>
            <a:r>
              <a:rPr lang="en-US" sz="2099" dirty="0" err="1">
                <a:solidFill>
                  <a:schemeClr val="accent6"/>
                </a:solidFill>
                <a:cs typeface="Calibri"/>
              </a:rPr>
              <a:t>ViVa</a:t>
            </a:r>
            <a:r>
              <a:rPr lang="en-US" sz="2099" dirty="0">
                <a:solidFill>
                  <a:schemeClr val="accent6"/>
                </a:solidFill>
                <a:cs typeface="Calibri"/>
              </a:rPr>
              <a:t> Country User to proactively manage vaccine stock levels. 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8DE98671-784B-4380-954F-28DA9DEF60EF}"/>
              </a:ext>
            </a:extLst>
          </p:cNvPr>
          <p:cNvSpPr txBox="1">
            <a:spLocks/>
          </p:cNvSpPr>
          <p:nvPr/>
        </p:nvSpPr>
        <p:spPr>
          <a:xfrm>
            <a:off x="1516987" y="3638562"/>
            <a:ext cx="6382053" cy="420952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99" dirty="0">
                <a:solidFill>
                  <a:schemeClr val="tx2"/>
                </a:solidFill>
                <a:cs typeface="Calibri"/>
              </a:rPr>
              <a:t>Key features of the timeline seen in </a:t>
            </a:r>
            <a:r>
              <a:rPr lang="en-US" sz="2099" dirty="0" err="1">
                <a:solidFill>
                  <a:schemeClr val="tx2"/>
                </a:solidFill>
                <a:cs typeface="Calibri"/>
              </a:rPr>
              <a:t>ViVa</a:t>
            </a:r>
            <a:r>
              <a:rPr lang="en-US" sz="2099" dirty="0">
                <a:solidFill>
                  <a:schemeClr val="tx2"/>
                </a:solidFill>
                <a:cs typeface="Calibri"/>
              </a:rPr>
              <a:t>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21093F-A6BC-447C-A061-0FB61920DA29}"/>
              </a:ext>
            </a:extLst>
          </p:cNvPr>
          <p:cNvSpPr/>
          <p:nvPr/>
        </p:nvSpPr>
        <p:spPr>
          <a:xfrm>
            <a:off x="922800" y="3650237"/>
            <a:ext cx="594187" cy="40927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r>
              <a:rPr lang="en-US" sz="2099" dirty="0">
                <a:solidFill>
                  <a:schemeClr val="bg1"/>
                </a:solidFill>
                <a:latin typeface="+mj-lt"/>
                <a:cs typeface="Titillium WebRegular"/>
              </a:rPr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2C89E5-0FDE-4489-9263-AFF74438F600}"/>
              </a:ext>
            </a:extLst>
          </p:cNvPr>
          <p:cNvSpPr/>
          <p:nvPr/>
        </p:nvSpPr>
        <p:spPr>
          <a:xfrm>
            <a:off x="922800" y="4276864"/>
            <a:ext cx="594187" cy="40927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r>
              <a:rPr lang="en-US" sz="2099" dirty="0">
                <a:solidFill>
                  <a:schemeClr val="bg1"/>
                </a:solidFill>
                <a:latin typeface="+mj-lt"/>
                <a:cs typeface="Titillium WebRegular"/>
              </a:rPr>
              <a:t>3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8F25275E-D20B-4202-8B53-E9A279E9478A}"/>
              </a:ext>
            </a:extLst>
          </p:cNvPr>
          <p:cNvSpPr txBox="1">
            <a:spLocks/>
          </p:cNvSpPr>
          <p:nvPr/>
        </p:nvSpPr>
        <p:spPr>
          <a:xfrm>
            <a:off x="1516987" y="4274381"/>
            <a:ext cx="6915150" cy="420952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99" dirty="0">
                <a:solidFill>
                  <a:schemeClr val="tx2"/>
                </a:solidFill>
                <a:cs typeface="Calibri"/>
              </a:rPr>
              <a:t>Actions that can be taken for a planned order.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E9B7C7E-0A8A-494B-9F72-931E9603C4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313"/>
          <a:stretch/>
        </p:blipFill>
        <p:spPr>
          <a:xfrm>
            <a:off x="6759737" y="2078823"/>
            <a:ext cx="3786188" cy="477917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66C8017-852E-4FF7-BFCC-2D4F86E499B1}"/>
              </a:ext>
            </a:extLst>
          </p:cNvPr>
          <p:cNvGrpSpPr/>
          <p:nvPr/>
        </p:nvGrpSpPr>
        <p:grpSpPr>
          <a:xfrm>
            <a:off x="312" y="6306928"/>
            <a:ext cx="12211051" cy="691356"/>
            <a:chOff x="-19052" y="5841234"/>
            <a:chExt cx="12211051" cy="69135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4283085-E810-4CAE-8AF0-AF64325C1210}"/>
                </a:ext>
              </a:extLst>
            </p:cNvPr>
            <p:cNvSpPr/>
            <p:nvPr/>
          </p:nvSpPr>
          <p:spPr>
            <a:xfrm>
              <a:off x="-19052" y="5930434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ECA6374-EE59-4960-B656-44C7B60D6A98}"/>
                </a:ext>
              </a:extLst>
            </p:cNvPr>
            <p:cNvGrpSpPr/>
            <p:nvPr/>
          </p:nvGrpSpPr>
          <p:grpSpPr>
            <a:xfrm>
              <a:off x="896820" y="5841234"/>
              <a:ext cx="3008606" cy="691356"/>
              <a:chOff x="9119893" y="5924873"/>
              <a:chExt cx="4351365" cy="940499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B2A0C41-43BB-449D-98A8-B8D4FC7E90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08194" y="6118074"/>
                <a:ext cx="1663064" cy="501688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3722DC54-E83B-45DA-884D-A5226015F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9893" y="5924873"/>
                <a:ext cx="2491712" cy="940499"/>
              </a:xfrm>
              <a:prstGeom prst="rect">
                <a:avLst/>
              </a:prstGeom>
            </p:spPr>
          </p:pic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78CF3DB-88B7-4EF0-B833-5994DD980E3F}"/>
                </a:ext>
              </a:extLst>
            </p:cNvPr>
            <p:cNvCxnSpPr/>
            <p:nvPr/>
          </p:nvCxnSpPr>
          <p:spPr>
            <a:xfrm>
              <a:off x="2619631" y="5983255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9519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6D046C4-E48E-469A-9CDE-C34A58EE7D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12191998" cy="6858000"/>
          </a:xfrm>
        </p:spPr>
      </p:pic>
      <p:sp>
        <p:nvSpPr>
          <p:cNvPr id="5" name="Rectangle 4"/>
          <p:cNvSpPr/>
          <p:nvPr/>
        </p:nvSpPr>
        <p:spPr>
          <a:xfrm>
            <a:off x="6337300" y="0"/>
            <a:ext cx="5896511" cy="6818723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2399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7052957" y="2806657"/>
            <a:ext cx="4948440" cy="3071131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Today the EPI Manager receives an email notification from </a:t>
            </a:r>
            <a:r>
              <a:rPr lang="en-US" sz="2099" dirty="0" err="1">
                <a:solidFill>
                  <a:schemeClr val="bg1"/>
                </a:solidFill>
                <a:ea typeface="Calibri"/>
                <a:cs typeface="Calibri"/>
              </a:rPr>
              <a:t>ViVa</a:t>
            </a: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 showing the vaccine stock level situation at the National Vaccine Store.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52957" y="1865722"/>
            <a:ext cx="494844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Ministry of Health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5D7933-E278-4220-9C29-E7C0313AF13D}"/>
              </a:ext>
            </a:extLst>
          </p:cNvPr>
          <p:cNvGrpSpPr/>
          <p:nvPr/>
        </p:nvGrpSpPr>
        <p:grpSpPr>
          <a:xfrm>
            <a:off x="-19051" y="6252156"/>
            <a:ext cx="12211051" cy="691356"/>
            <a:chOff x="-19052" y="5841234"/>
            <a:chExt cx="12211051" cy="69135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9A80F84-F061-44F4-B1F8-D01E88344BA2}"/>
                </a:ext>
              </a:extLst>
            </p:cNvPr>
            <p:cNvSpPr/>
            <p:nvPr/>
          </p:nvSpPr>
          <p:spPr>
            <a:xfrm>
              <a:off x="-19052" y="5930434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9FB1083-565D-4C76-AFE8-F4EEEB44C99E}"/>
                </a:ext>
              </a:extLst>
            </p:cNvPr>
            <p:cNvGrpSpPr/>
            <p:nvPr/>
          </p:nvGrpSpPr>
          <p:grpSpPr>
            <a:xfrm>
              <a:off x="896820" y="5841234"/>
              <a:ext cx="3008606" cy="691356"/>
              <a:chOff x="9119893" y="5924873"/>
              <a:chExt cx="4351365" cy="940499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C9BE047-DC16-4E1C-8D23-3F1B4D2B40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08194" y="6118074"/>
                <a:ext cx="1663064" cy="50168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08A787AD-5113-4781-944F-6B3E9F309F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9893" y="5924873"/>
                <a:ext cx="2491712" cy="940499"/>
              </a:xfrm>
              <a:prstGeom prst="rect">
                <a:avLst/>
              </a:prstGeom>
            </p:spPr>
          </p:pic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2B895B8-AF3F-42DA-BABB-3136CE47F874}"/>
                </a:ext>
              </a:extLst>
            </p:cNvPr>
            <p:cNvCxnSpPr/>
            <p:nvPr/>
          </p:nvCxnSpPr>
          <p:spPr>
            <a:xfrm>
              <a:off x="2619631" y="5983255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8732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6D046C4-E48E-469A-9CDE-C34A58EE7D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saturation sat="0"/>
                    </a14:imgEffect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12191998" cy="6858000"/>
          </a:xfrm>
        </p:spPr>
      </p:pic>
      <p:sp>
        <p:nvSpPr>
          <p:cNvPr id="5" name="Rectangle 4"/>
          <p:cNvSpPr/>
          <p:nvPr/>
        </p:nvSpPr>
        <p:spPr>
          <a:xfrm>
            <a:off x="6337300" y="-39277"/>
            <a:ext cx="5896511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  <a:effectLst>
            <a:glow rad="101600">
              <a:srgbClr val="8BF12F">
                <a:alpha val="60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2399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7052957" y="1780268"/>
            <a:ext cx="4948440" cy="3071131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There are no alerts detected for the coming period. 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52957" y="722723"/>
            <a:ext cx="494844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Ministry of Health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AF2FFA1-AE7C-4292-8CE7-3FE2B0C806F8}"/>
              </a:ext>
            </a:extLst>
          </p:cNvPr>
          <p:cNvSpPr txBox="1">
            <a:spLocks/>
          </p:cNvSpPr>
          <p:nvPr/>
        </p:nvSpPr>
        <p:spPr>
          <a:xfrm>
            <a:off x="7262543" y="2923268"/>
            <a:ext cx="3619500" cy="798664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101600">
              <a:srgbClr val="8BF12F">
                <a:alpha val="60000"/>
              </a:srgb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8BF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OPV: No alert detected for the coming period.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C81E13A-EC05-401A-8D4E-DBEAF3E782F0}"/>
              </a:ext>
            </a:extLst>
          </p:cNvPr>
          <p:cNvSpPr txBox="1">
            <a:spLocks/>
          </p:cNvSpPr>
          <p:nvPr/>
        </p:nvSpPr>
        <p:spPr>
          <a:xfrm>
            <a:off x="7262543" y="3980813"/>
            <a:ext cx="3619500" cy="798664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101600">
              <a:srgbClr val="8BF12F">
                <a:alpha val="60000"/>
              </a:srgb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73545"/>
              </a:buClr>
            </a:pPr>
            <a:r>
              <a:rPr lang="en-US" dirty="0">
                <a:solidFill>
                  <a:srgbClr val="8BF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DTP-</a:t>
            </a:r>
            <a:r>
              <a:rPr lang="en-US" dirty="0" err="1">
                <a:solidFill>
                  <a:srgbClr val="8BF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HepB</a:t>
            </a:r>
            <a:r>
              <a:rPr lang="en-US" dirty="0">
                <a:solidFill>
                  <a:srgbClr val="8BF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-Hib: No alert detected for the coming period.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CBA5C44A-DBAC-467E-8413-736DF72AD8AF}"/>
              </a:ext>
            </a:extLst>
          </p:cNvPr>
          <p:cNvSpPr txBox="1">
            <a:spLocks/>
          </p:cNvSpPr>
          <p:nvPr/>
        </p:nvSpPr>
        <p:spPr>
          <a:xfrm>
            <a:off x="7262543" y="5036397"/>
            <a:ext cx="3619500" cy="798664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101600">
              <a:srgbClr val="8BF12F">
                <a:alpha val="60000"/>
              </a:srgb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73545"/>
              </a:buClr>
            </a:pPr>
            <a:r>
              <a:rPr lang="en-US" dirty="0">
                <a:solidFill>
                  <a:srgbClr val="8BF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Measles-R: No alert detected for the coming period.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490275-FCA5-40BE-A458-2DE3F1BC86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39278"/>
            <a:ext cx="6337300" cy="689727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757FAC0-1502-4B7C-8530-96A03461651D}"/>
              </a:ext>
            </a:extLst>
          </p:cNvPr>
          <p:cNvGrpSpPr/>
          <p:nvPr/>
        </p:nvGrpSpPr>
        <p:grpSpPr>
          <a:xfrm>
            <a:off x="22760" y="6245338"/>
            <a:ext cx="12211051" cy="593023"/>
            <a:chOff x="-19051" y="5841118"/>
            <a:chExt cx="12211051" cy="59302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D3F816-AAA4-42A1-8E96-49FEB2DD3CB3}"/>
                </a:ext>
              </a:extLst>
            </p:cNvPr>
            <p:cNvSpPr/>
            <p:nvPr/>
          </p:nvSpPr>
          <p:spPr>
            <a:xfrm>
              <a:off x="-19051" y="5865541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2D34DB3-9E09-4AE7-9063-689B931E32FA}"/>
                </a:ext>
              </a:extLst>
            </p:cNvPr>
            <p:cNvGrpSpPr/>
            <p:nvPr/>
          </p:nvGrpSpPr>
          <p:grpSpPr>
            <a:xfrm>
              <a:off x="168863" y="5841118"/>
              <a:ext cx="2766106" cy="593023"/>
              <a:chOff x="8067042" y="6012995"/>
              <a:chExt cx="4000635" cy="806730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381357B-D528-42E2-93FD-BBB255ED46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7042" y="6154063"/>
                <a:ext cx="1739002" cy="52459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2E3555-DC43-4B37-A26C-5900ED6836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30367" y="6012995"/>
                <a:ext cx="2137310" cy="806730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7490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6D046C4-E48E-469A-9CDE-C34A58EE7D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06300" cy="6858000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6239411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2399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35864" y="2735038"/>
            <a:ext cx="5422900" cy="1195461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The Cold Chain Officer also logs into </a:t>
            </a:r>
            <a:r>
              <a:rPr lang="en-US" sz="2099" dirty="0" err="1">
                <a:solidFill>
                  <a:schemeClr val="bg1"/>
                </a:solidFill>
                <a:ea typeface="Calibri"/>
                <a:cs typeface="Calibri"/>
              </a:rPr>
              <a:t>ViVa</a:t>
            </a: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 to update the vaccine stock levels.</a:t>
            </a: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5864" y="1592038"/>
            <a:ext cx="494844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National Vaccine Store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57DE2F-4305-42A8-9FDE-1C8CC19D07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96723" y="3429000"/>
            <a:ext cx="3871037" cy="31815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468852-0051-44E8-BD52-7E06A780F00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3524"/>
          <a:stretch/>
        </p:blipFill>
        <p:spPr>
          <a:xfrm>
            <a:off x="6675275" y="3429000"/>
            <a:ext cx="3676351" cy="24058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F4D1B5-8406-405B-A465-EE01FA3FCC6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06"/>
          <a:stretch/>
        </p:blipFill>
        <p:spPr>
          <a:xfrm flipH="1">
            <a:off x="8037480" y="3283520"/>
            <a:ext cx="2484254" cy="3228704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7DA923B0-743D-459D-85B6-B706D8885DB0}"/>
              </a:ext>
            </a:extLst>
          </p:cNvPr>
          <p:cNvSpPr txBox="1">
            <a:spLocks/>
          </p:cNvSpPr>
          <p:nvPr/>
        </p:nvSpPr>
        <p:spPr>
          <a:xfrm>
            <a:off x="435864" y="3811508"/>
            <a:ext cx="5422900" cy="1261991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In the overview, she sees that there are no alerts detected for vaccine stock levels at the National Vaccine Store.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3E2966A-1131-429B-AAD2-1CAD57C2EBC6}"/>
              </a:ext>
            </a:extLst>
          </p:cNvPr>
          <p:cNvSpPr txBox="1">
            <a:spLocks/>
          </p:cNvSpPr>
          <p:nvPr/>
        </p:nvSpPr>
        <p:spPr>
          <a:xfrm>
            <a:off x="435864" y="5131403"/>
            <a:ext cx="5422900" cy="1261991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She clicks on the OPV vaccine to learn more.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2311D3-EEF1-4E93-8AE0-BFBDD0602F57}"/>
              </a:ext>
            </a:extLst>
          </p:cNvPr>
          <p:cNvGrpSpPr/>
          <p:nvPr/>
        </p:nvGrpSpPr>
        <p:grpSpPr>
          <a:xfrm>
            <a:off x="-12699" y="6342320"/>
            <a:ext cx="12211051" cy="593023"/>
            <a:chOff x="-19051" y="5841118"/>
            <a:chExt cx="12211051" cy="59302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413B3CA-50E8-4E98-96DB-F4E7BCADD534}"/>
                </a:ext>
              </a:extLst>
            </p:cNvPr>
            <p:cNvSpPr/>
            <p:nvPr/>
          </p:nvSpPr>
          <p:spPr>
            <a:xfrm>
              <a:off x="-19051" y="5865541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BCA3C52-1D35-4F06-94EF-70FD9F2DF844}"/>
                </a:ext>
              </a:extLst>
            </p:cNvPr>
            <p:cNvGrpSpPr/>
            <p:nvPr/>
          </p:nvGrpSpPr>
          <p:grpSpPr>
            <a:xfrm>
              <a:off x="168863" y="5841118"/>
              <a:ext cx="2766106" cy="593023"/>
              <a:chOff x="8067042" y="6012995"/>
              <a:chExt cx="4000635" cy="806730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E901FDC7-65DB-4718-B04B-998F1B897D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7042" y="6154063"/>
                <a:ext cx="1739002" cy="52459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2DAB230-91E2-4813-8859-A1ABE8755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30367" y="6012995"/>
                <a:ext cx="2137310" cy="806730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546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" y="2232162"/>
            <a:ext cx="534049" cy="28316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005840" y="2083749"/>
            <a:ext cx="3547110" cy="461723"/>
          </a:xfrm>
          <a:prstGeom prst="rect">
            <a:avLst/>
          </a:prstGeom>
        </p:spPr>
        <p:txBody>
          <a:bodyPr vert="horz" lIns="121891" tIns="60945" rIns="121891" bIns="60945" rtlCol="0">
            <a:noAutofit/>
          </a:bodyPr>
          <a:lstStyle>
            <a:lvl1pPr marL="457326" indent="-457326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990872" indent="-381105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524419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2134187" indent="-304884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743954" indent="-304884" algn="l" defTabSz="609768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3353722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490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99" dirty="0">
                <a:solidFill>
                  <a:srgbClr val="00B0F0"/>
                </a:solidFill>
                <a:latin typeface="+mj-lt"/>
                <a:cs typeface="Titillium WebSemiBold"/>
              </a:rPr>
              <a:t>Understanding the Platform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60AF0F-E753-4DD9-B8E5-577C039A067C}" type="slidenum">
              <a:rPr lang="en-JM" smtClean="0"/>
              <a:t>7</a:t>
            </a:fld>
            <a:endParaRPr lang="en-JM" dirty="0"/>
          </a:p>
        </p:txBody>
      </p:sp>
      <p:sp>
        <p:nvSpPr>
          <p:cNvPr id="13" name="TextBox 12"/>
          <p:cNvSpPr txBox="1"/>
          <p:nvPr/>
        </p:nvSpPr>
        <p:spPr>
          <a:xfrm>
            <a:off x="1059092" y="3037946"/>
            <a:ext cx="7006660" cy="554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lang="en-US" sz="3200" b="1" i="0" dirty="0">
                <a:solidFill>
                  <a:schemeClr val="accent3"/>
                </a:solidFill>
                <a:latin typeface="+mj-lt"/>
                <a:ea typeface="Titillium Web"/>
                <a:cs typeface="Titillium WebLight"/>
              </a:defRPr>
            </a:lvl1pPr>
          </a:lstStyle>
          <a:p>
            <a:r>
              <a:rPr lang="en-US" sz="3700" dirty="0">
                <a:solidFill>
                  <a:schemeClr val="bg1"/>
                </a:solidFill>
              </a:rPr>
              <a:t>What does it mean?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5840" y="2228817"/>
            <a:ext cx="10412618" cy="11430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GREEN ALERTS in </a:t>
            </a:r>
            <a:r>
              <a:rPr lang="en-US" dirty="0" err="1">
                <a:solidFill>
                  <a:srgbClr val="00B050"/>
                </a:solidFill>
              </a:rPr>
              <a:t>ViVa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EE4800-1D30-431A-8766-31A5D9836D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206" b="40570"/>
          <a:stretch/>
        </p:blipFill>
        <p:spPr>
          <a:xfrm>
            <a:off x="4914037" y="1056075"/>
            <a:ext cx="4483582" cy="534730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1AB8612-03B7-48FF-BCA1-6883561B2394}"/>
              </a:ext>
            </a:extLst>
          </p:cNvPr>
          <p:cNvGrpSpPr/>
          <p:nvPr/>
        </p:nvGrpSpPr>
        <p:grpSpPr>
          <a:xfrm>
            <a:off x="0" y="6378959"/>
            <a:ext cx="12211051" cy="593023"/>
            <a:chOff x="-19051" y="5841118"/>
            <a:chExt cx="12211051" cy="5930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13BE4F-F503-4EA6-BE6A-F62C078B2B73}"/>
                </a:ext>
              </a:extLst>
            </p:cNvPr>
            <p:cNvSpPr/>
            <p:nvPr/>
          </p:nvSpPr>
          <p:spPr>
            <a:xfrm>
              <a:off x="-19051" y="5865541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73DD197-715D-4485-A59F-8A8510830BBD}"/>
                </a:ext>
              </a:extLst>
            </p:cNvPr>
            <p:cNvGrpSpPr/>
            <p:nvPr/>
          </p:nvGrpSpPr>
          <p:grpSpPr>
            <a:xfrm>
              <a:off x="168863" y="5841118"/>
              <a:ext cx="2766106" cy="593023"/>
              <a:chOff x="8067042" y="6012995"/>
              <a:chExt cx="4000635" cy="80673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F92A6AB-E7D1-4A82-A9C8-EE4865DA0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7042" y="6154063"/>
                <a:ext cx="1739002" cy="52459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C3C0E93-AFD6-4629-8015-B96D4CEF3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30367" y="6012995"/>
                <a:ext cx="2137310" cy="806730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5325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8</a:t>
            </a:fld>
            <a:endParaRPr lang="en-JM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8653346" y="2486025"/>
            <a:ext cx="3310054" cy="3700433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This green status means that as of today, the OPV stock situation is within an acceptable level for the specified upcoming period.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800" dirty="0">
              <a:solidFill>
                <a:schemeClr val="bg1"/>
              </a:solidFill>
              <a:ea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rgbClr val="FFC000"/>
                </a:solidFill>
                <a:ea typeface="Calibri"/>
              </a:rPr>
              <a:t>How do we know this?</a:t>
            </a:r>
            <a:endParaRPr lang="en-JM" sz="1800" dirty="0">
              <a:solidFill>
                <a:srgbClr val="FFC000"/>
              </a:solidFill>
              <a:ea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800" dirty="0">
              <a:solidFill>
                <a:schemeClr val="bg1"/>
              </a:solidFill>
              <a:ea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BDE7F61-B7DE-4EBC-B6C8-1207F096D6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800" y="3533716"/>
            <a:ext cx="2743200" cy="33242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E65E1A-658B-4D95-BF9B-8CAFB64DF27F}"/>
              </a:ext>
            </a:extLst>
          </p:cNvPr>
          <p:cNvSpPr/>
          <p:nvPr/>
        </p:nvSpPr>
        <p:spPr>
          <a:xfrm>
            <a:off x="1689100" y="690747"/>
            <a:ext cx="939800" cy="508000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rgbClr val="92D05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19223E-541C-40E3-BD88-51F48B5CD1F2}"/>
              </a:ext>
            </a:extLst>
          </p:cNvPr>
          <p:cNvSpPr/>
          <p:nvPr/>
        </p:nvSpPr>
        <p:spPr>
          <a:xfrm>
            <a:off x="154793" y="1278039"/>
            <a:ext cx="3251347" cy="5129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692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9</a:t>
            </a:fld>
            <a:endParaRPr lang="en-JM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5410200" y="1513131"/>
            <a:ext cx="2495550" cy="1039569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The black line seen on the graph represents your current date.</a:t>
            </a: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BDE7F61-B7DE-4EBC-B6C8-1207F096D6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244"/>
          <a:stretch/>
        </p:blipFill>
        <p:spPr>
          <a:xfrm>
            <a:off x="8742556" y="2771738"/>
            <a:ext cx="3331088" cy="3260761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736E20-DB58-4A23-A95A-A8E5934AA2D1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3365500" y="2032916"/>
            <a:ext cx="2044700" cy="7864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9069583-1A83-4F0B-AB81-035370E90A9D}"/>
              </a:ext>
            </a:extLst>
          </p:cNvPr>
          <p:cNvSpPr/>
          <p:nvPr/>
        </p:nvSpPr>
        <p:spPr>
          <a:xfrm>
            <a:off x="1689100" y="690747"/>
            <a:ext cx="939800" cy="508000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rgbClr val="92D05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F82B13-6D0C-4C94-A31B-F5F31C470B85}"/>
              </a:ext>
            </a:extLst>
          </p:cNvPr>
          <p:cNvSpPr/>
          <p:nvPr/>
        </p:nvSpPr>
        <p:spPr>
          <a:xfrm>
            <a:off x="154793" y="1278039"/>
            <a:ext cx="3251347" cy="5129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5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BADGE" val="PJ8XSBgf"/>
  <p:tag name="ARTICULATE_DESIGN_ID_VELOCITY" val="FJ6HiMj9"/>
  <p:tag name="ARTICULATE_USED_PAGE_ORIENTATION" val="1"/>
  <p:tag name="ARTICULATE_USED_PAGE_SIZE" val="7"/>
  <p:tag name="ARTICULATE_REFERENCE_ID" val="e186498d-d410-4241-9775-3387468b9ba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2494248-\\danafile02\ccmail\projects, workgroups\2014-2017 omp rolling plan\ups - viva (visibility for vaccines)\4 comms &amp; training materials\video\training videos\instructional_scripting\scenario-based training_storyboards\17_12_10 scenariodevelopment_copy4t.pptx"/>
  <p:tag name="ARTICULATE_PRESENTER_VERSION" val="8"/>
  <p:tag name="ARTICULATE_SLIDE_THUMBNAIL_REFRESH" val="1"/>
  <p:tag name="ARTICULATE_SLIDE_COUNT" val="3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01"/>
  <p:tag name="ARTICULATE_USED_LAYOUT" val="3"/>
  <p:tag name="ARTICULATE_NAV_LEVEL" val="1"/>
  <p:tag name="ARTICULATE_TOC_EXPANDED" val="True"/>
  <p:tag name="ARTICULATE_SLIDE_PRESENTER_GUID" val="b01d45b5-c817-4073-9fdc-6a92ccf9f6dd"/>
  <p:tag name="ARTICULATE_SLIDE_PAUS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00"/>
  <p:tag name="ARTICULATE_USED_LAYOUT" val="3"/>
  <p:tag name="ARTICULATE_NAV_LEVEL" val="2"/>
  <p:tag name="ARTICULATE_TOC_EXPANDED" val="True"/>
  <p:tag name="ARTICULATE_SLIDE_PRESENTER_GUID" val="b01d45b5-c817-4073-9fdc-6a92ccf9f6dd"/>
  <p:tag name="ARTICULATE_SLIDE_PAUS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TITLE_TAG" val="Welcome to VIVA Country"/>
  <p:tag name="ARTICULATE_NAV_LEVEL" val="1"/>
  <p:tag name="ARTICULATE_TOC_EXPANDED" val="True"/>
  <p:tag name="ARTICULATE_SLIDE_PRESENTER_GUID" val="b01d45b5-c817-4073-9fdc-6a92ccf9f6dd"/>
  <p:tag name="ARTICULATE_SLIDE_PAUS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30"/>
  <p:tag name="ARTICULATE_USED_LAYOUT" val="2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30"/>
  <p:tag name="ARTICULATE_USED_LAYOUT" val="2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30"/>
  <p:tag name="ARTICULATE_USED_LAYOUT" val="2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00"/>
  <p:tag name="ARTICULATE_USED_LAYOUT" val="3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52"/>
  <p:tag name="ARTICULATE_USED_LAYOUT" val="10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00"/>
  <p:tag name="ARTICULATE_USED_LAYOUT" val="3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70"/>
  <p:tag name="ARTICULATE_USED_LAYOUT" val="10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6"/>
  <p:tag name="ARTICULATE_USED_LAYOUT" val="11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30"/>
  <p:tag name="ARTICULATE_USED_LAYOUT" val="2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70"/>
  <p:tag name="ARTICULATE_USED_LAYOUT" val="10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70"/>
  <p:tag name="ARTICULATE_USED_LAYOUT" val="10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70"/>
  <p:tag name="ARTICULATE_USED_LAYOUT" val="10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5"/>
  <p:tag name="ARTICULATE_USED_LAYOUT" val="6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Velocity">
  <a:themeElements>
    <a:clrScheme name="Momentum">
      <a:dk1>
        <a:sysClr val="windowText" lastClr="000000"/>
      </a:dk1>
      <a:lt1>
        <a:sysClr val="window" lastClr="FFFFFF"/>
      </a:lt1>
      <a:dk2>
        <a:srgbClr val="242E37"/>
      </a:dk2>
      <a:lt2>
        <a:srgbClr val="F2F2F2"/>
      </a:lt2>
      <a:accent1>
        <a:srgbClr val="ED3645"/>
      </a:accent1>
      <a:accent2>
        <a:srgbClr val="313E4A"/>
      </a:accent2>
      <a:accent3>
        <a:srgbClr val="7BBBE0"/>
      </a:accent3>
      <a:accent4>
        <a:srgbClr val="D9D9D9"/>
      </a:accent4>
      <a:accent5>
        <a:srgbClr val="A5A5A5"/>
      </a:accent5>
      <a:accent6>
        <a:srgbClr val="262626"/>
      </a:accent6>
      <a:hlink>
        <a:srgbClr val="FFFFFF"/>
      </a:hlink>
      <a:folHlink>
        <a:srgbClr val="00B0F0"/>
      </a:folHlink>
    </a:clrScheme>
    <a:fontScheme name="Momentum">
      <a:majorFont>
        <a:latin typeface="Titillium Web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121891" tIns="60945" rIns="121891" bIns="60945">
        <a:noAutofit/>
      </a:bodyPr>
      <a:lstStyle>
        <a:defPPr marL="0" indent="0">
          <a:spcBef>
            <a:spcPts val="0"/>
          </a:spcBef>
          <a:buNone/>
          <a:defRPr sz="2099" dirty="0">
            <a:solidFill>
              <a:schemeClr val="tx2"/>
            </a:solidFill>
            <a:cs typeface="Calibri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Fractal">
  <a:themeElements>
    <a:clrScheme name="Fractal">
      <a:dk1>
        <a:srgbClr val="000000"/>
      </a:dk1>
      <a:lt1>
        <a:sysClr val="window" lastClr="FFFFFF"/>
      </a:lt1>
      <a:dk2>
        <a:srgbClr val="8B8B8B"/>
      </a:dk2>
      <a:lt2>
        <a:srgbClr val="F2F2F2"/>
      </a:lt2>
      <a:accent1>
        <a:srgbClr val="FFC000"/>
      </a:accent1>
      <a:accent2>
        <a:srgbClr val="0E0E0E"/>
      </a:accent2>
      <a:accent3>
        <a:srgbClr val="656565"/>
      </a:accent3>
      <a:accent4>
        <a:srgbClr val="212121"/>
      </a:accent4>
      <a:accent5>
        <a:srgbClr val="FD8808"/>
      </a:accent5>
      <a:accent6>
        <a:srgbClr val="FECA25"/>
      </a:accent6>
      <a:hlink>
        <a:srgbClr val="461EA8"/>
      </a:hlink>
      <a:folHlink>
        <a:srgbClr val="00B0F0"/>
      </a:folHlink>
    </a:clrScheme>
    <a:fontScheme name="Fractal">
      <a:majorFont>
        <a:latin typeface="Roboto Mediu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100"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entPassPackage>
  <PackageId>Template-00005-PPT</PackageId>
</ContentPassPackage>
</file>

<file path=customXml/item2.xml><?xml version="1.0" encoding="utf-8"?>
<ContentPassPackage>
  <PackageId>Template-00003-PPT</PackageId>
</ContentPassPackage>
</file>

<file path=customXml/itemProps1.xml><?xml version="1.0" encoding="utf-8"?>
<ds:datastoreItem xmlns:ds="http://schemas.openxmlformats.org/officeDocument/2006/customXml" ds:itemID="{A8F777E0-5BEC-402B-BBE1-7E6673B84DBA}">
  <ds:schemaRefs/>
</ds:datastoreItem>
</file>

<file path=customXml/itemProps2.xml><?xml version="1.0" encoding="utf-8"?>
<ds:datastoreItem xmlns:ds="http://schemas.openxmlformats.org/officeDocument/2006/customXml" ds:itemID="{E5B1A6CF-D42A-4084-B5A9-01F9184421B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1997</TotalTime>
  <Words>1843</Words>
  <Application>Microsoft Office PowerPoint</Application>
  <PresentationFormat>Widescreen</PresentationFormat>
  <Paragraphs>314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Calibri</vt:lpstr>
      <vt:lpstr>Roboto Medium</vt:lpstr>
      <vt:lpstr>Titillium Web</vt:lpstr>
      <vt:lpstr>Titillium WebLight</vt:lpstr>
      <vt:lpstr>Titillium WebRegular</vt:lpstr>
      <vt:lpstr>Titillium WebSemiBold</vt:lpstr>
      <vt:lpstr>Wingdings</vt:lpstr>
      <vt:lpstr>Velocity</vt:lpstr>
      <vt:lpstr>Fractal</vt:lpstr>
      <vt:lpstr>Scenarios in ViVa</vt:lpstr>
      <vt:lpstr>VACCINE STOCK SITUATION: NO ALERT DETECTED</vt:lpstr>
      <vt:lpstr>ViVa Country</vt:lpstr>
      <vt:lpstr>Ministry of Health</vt:lpstr>
      <vt:lpstr>Ministry of Health</vt:lpstr>
      <vt:lpstr>National Vaccine Store</vt:lpstr>
      <vt:lpstr>GREEN ALERTS in ViVa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Alert Period </vt:lpstr>
      <vt:lpstr>GREEN ALERTS in ViVa</vt:lpstr>
      <vt:lpstr>Monitor the Pipeline for future situations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Follow up on the planned order</vt:lpstr>
      <vt:lpstr>PowerPoint Presentation</vt:lpstr>
      <vt:lpstr>PowerPoint Presentation</vt:lpstr>
      <vt:lpstr>PowerPoint Presentation</vt:lpstr>
      <vt:lpstr>Good news!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Scenarios in ViVa</dc:title>
  <dc:creator>Candice Sankarsingh</dc:creator>
  <cp:lastModifiedBy>Candice Sankarsingh</cp:lastModifiedBy>
  <cp:revision>376</cp:revision>
  <cp:lastPrinted>2017-12-13T19:10:59Z</cp:lastPrinted>
  <dcterms:created xsi:type="dcterms:W3CDTF">2017-11-15T07:43:56Z</dcterms:created>
  <dcterms:modified xsi:type="dcterms:W3CDTF">2018-01-03T12:53:03Z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Presentation1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ArticulateGUID">
    <vt:lpwstr>8534AEC8-5361-4D8D-AC6F-029610A553AC</vt:lpwstr>
  </property>
  <property fmtid="{D5CDD505-2E9C-101B-9397-08002B2CF9AE}" pid="6" name="ArticulateProjectFull">
    <vt:lpwstr>Q:\Projects, workgroups\2014-2017 OMP Rolling Plan\UPS - ViVa (Visibility for Vaccines)\4 Comms &amp; Training Materials\Video\Training videos\Instructional_Scripting\Scenario-based Training_Storyboards\Storyboard_PPTs\Scenario_NormalStockSituation.ppta</vt:lpwstr>
  </property>
</Properties>
</file>